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7" r:id="rId2"/>
    <p:sldId id="384" r:id="rId3"/>
    <p:sldId id="408" r:id="rId4"/>
    <p:sldId id="385" r:id="rId5"/>
    <p:sldId id="394" r:id="rId6"/>
    <p:sldId id="386" r:id="rId7"/>
    <p:sldId id="396" r:id="rId8"/>
    <p:sldId id="395" r:id="rId9"/>
    <p:sldId id="387" r:id="rId10"/>
    <p:sldId id="388" r:id="rId11"/>
    <p:sldId id="390" r:id="rId12"/>
    <p:sldId id="391" r:id="rId13"/>
    <p:sldId id="393" r:id="rId14"/>
    <p:sldId id="400" r:id="rId15"/>
    <p:sldId id="441" r:id="rId16"/>
    <p:sldId id="442" r:id="rId17"/>
    <p:sldId id="443" r:id="rId18"/>
    <p:sldId id="444" r:id="rId19"/>
    <p:sldId id="389" r:id="rId20"/>
    <p:sldId id="438" r:id="rId21"/>
    <p:sldId id="397" r:id="rId22"/>
    <p:sldId id="402" r:id="rId23"/>
    <p:sldId id="401" r:id="rId24"/>
    <p:sldId id="398" r:id="rId25"/>
    <p:sldId id="403" r:id="rId26"/>
    <p:sldId id="406" r:id="rId27"/>
    <p:sldId id="405" r:id="rId28"/>
    <p:sldId id="404" r:id="rId29"/>
    <p:sldId id="399" r:id="rId30"/>
    <p:sldId id="407" r:id="rId31"/>
    <p:sldId id="440" r:id="rId32"/>
    <p:sldId id="439" r:id="rId33"/>
    <p:sldId id="432" r:id="rId34"/>
    <p:sldId id="433" r:id="rId35"/>
    <p:sldId id="434" r:id="rId36"/>
    <p:sldId id="435" r:id="rId37"/>
    <p:sldId id="424" r:id="rId38"/>
    <p:sldId id="437" r:id="rId39"/>
    <p:sldId id="43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131" autoAdjust="0"/>
  </p:normalViewPr>
  <p:slideViewPr>
    <p:cSldViewPr>
      <p:cViewPr>
        <p:scale>
          <a:sx n="80" d="100"/>
          <a:sy n="80" d="100"/>
        </p:scale>
        <p:origin x="-1075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60F30-A37B-45AA-9816-C12D481389AC}" type="datetimeFigureOut">
              <a:rPr lang="zh-TW" altLang="en-US" smtClean="0"/>
              <a:t>2017/6/4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CB44F-E29F-4C86-B621-DC0064406C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8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2B61C6-9075-412E-BD1E-DDC502C75FE1}" type="slidenum">
              <a:rPr lang="zh-TW" altLang="en-US" smtClean="0"/>
              <a:pPr/>
              <a:t>33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5857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5118664-E046-4EF6-8639-3E37B25A7C6C}" type="slidenum">
              <a:rPr lang="zh-TW" altLang="en-US" smtClean="0"/>
              <a:pPr eaLnBrk="1" hangingPunct="1"/>
              <a:t>39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5871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26ABE51-DBF2-42C5-9325-BE405F72BDC8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88DFB0-899C-46B6-A6CE-04DD5EE21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BE51-DBF2-42C5-9325-BE405F72BDC8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DFB0-899C-46B6-A6CE-04DD5EE21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26ABE51-DBF2-42C5-9325-BE405F72BDC8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488DFB0-899C-46B6-A6CE-04DD5EE21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4000504"/>
            <a:ext cx="9144000" cy="150017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28596" y="1214422"/>
            <a:ext cx="8248708" cy="5143536"/>
          </a:xfrm>
        </p:spPr>
        <p:txBody>
          <a:bodyPr/>
          <a:lstStyle>
            <a:lvl1pPr>
              <a:defRPr baseline="0">
                <a:latin typeface="微軟正黑體" pitchFamily="34" charset="-120"/>
              </a:defRPr>
            </a:lvl1pPr>
            <a:lvl2pPr>
              <a:defRPr baseline="0">
                <a:latin typeface="微軟正黑體" pitchFamily="34" charset="-120"/>
              </a:defRPr>
            </a:lvl2pPr>
            <a:lvl3pPr>
              <a:defRPr baseline="0">
                <a:latin typeface="微軟正黑體" pitchFamily="34" charset="-120"/>
              </a:defRPr>
            </a:lvl3pPr>
            <a:lvl4pPr>
              <a:defRPr baseline="0">
                <a:latin typeface="微軟正黑體" pitchFamily="34" charset="-120"/>
              </a:defRPr>
            </a:lvl4pPr>
            <a:lvl5pPr>
              <a:defRPr baseline="0">
                <a:latin typeface="微軟正黑體" pitchFamily="34" charset="-120"/>
              </a:defRPr>
            </a:lvl5pPr>
          </a:lstStyle>
          <a:p>
            <a:pPr lvl="0"/>
            <a:r>
              <a:rPr kumimoji="1" lang="zh-TW" altLang="en-US" dirty="0" smtClean="0"/>
              <a:t>按一下以編輯母片文字樣式</a:t>
            </a:r>
          </a:p>
          <a:p>
            <a:pPr lvl="1"/>
            <a:r>
              <a:rPr kumimoji="1" lang="zh-TW" altLang="en-US" dirty="0" smtClean="0"/>
              <a:t>第二層</a:t>
            </a:r>
          </a:p>
          <a:p>
            <a:pPr lvl="2"/>
            <a:r>
              <a:rPr kumimoji="1" lang="zh-TW" altLang="en-US" dirty="0" smtClean="0"/>
              <a:t>第三層</a:t>
            </a:r>
          </a:p>
          <a:p>
            <a:pPr lvl="3"/>
            <a:r>
              <a:rPr kumimoji="1" lang="zh-TW" altLang="en-US" dirty="0" smtClean="0"/>
              <a:t>第四層</a:t>
            </a:r>
          </a:p>
          <a:p>
            <a:pPr lvl="4"/>
            <a:r>
              <a:rPr kumimoji="1" lang="zh-TW" altLang="en-US" dirty="0" smtClean="0"/>
              <a:t>第五層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7000892" y="6500835"/>
            <a:ext cx="1214446" cy="357190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fld id="{AB91A1BB-8384-47BE-A54F-56FB881F72F4}" type="datetime1">
              <a:rPr lang="zh-TW" altLang="en-US" smtClean="0"/>
              <a:pPr/>
              <a:t>2017/6/4</a:t>
            </a:fld>
            <a:endParaRPr lang="zh-TW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1714480" y="6500834"/>
            <a:ext cx="2428892" cy="285728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altLang="zh-TW" dirty="0" smtClean="0"/>
              <a:t>Jenjou.hung@ddbc.edu.tw</a:t>
            </a:r>
            <a:endParaRPr lang="zh-TW" altLang="en-US" dirty="0" smtClean="0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715404" y="6500835"/>
            <a:ext cx="428628" cy="357190"/>
          </a:xfrm>
        </p:spPr>
        <p:txBody>
          <a:bodyPr/>
          <a:lstStyle>
            <a:lvl1pPr algn="l">
              <a:defRPr b="1">
                <a:latin typeface="Arial Black" pitchFamily="34" charset="0"/>
              </a:defRPr>
            </a:lvl1pPr>
          </a:lstStyle>
          <a:p>
            <a:fld id="{4217161F-1AA2-43BE-8056-D71A6FAC288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Picture 2" descr="C:\Documents and Settings\jenjouhung.NCM\My Documents\My Pictures\Microsoft 多媒體藝廊\j04277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71626" y="2928934"/>
            <a:ext cx="2172374" cy="321468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標題 1"/>
          <p:cNvSpPr txBox="1">
            <a:spLocks/>
          </p:cNvSpPr>
          <p:nvPr userDrawn="1"/>
        </p:nvSpPr>
        <p:spPr>
          <a:xfrm>
            <a:off x="0" y="142852"/>
            <a:ext cx="9144000" cy="928694"/>
          </a:xfrm>
          <a:prstGeom prst="rect">
            <a:avLst/>
          </a:prstGeom>
          <a:gradFill flip="none" rotWithShape="0">
            <a:gsLst>
              <a:gs pos="0">
                <a:srgbClr val="C7AC4C"/>
              </a:gs>
              <a:gs pos="100000">
                <a:srgbClr val="E6DCAC">
                  <a:alpha val="0"/>
                </a:srgbClr>
              </a:gs>
            </a:gsLst>
            <a:lin ang="16800000" scaled="0"/>
            <a:tileRect/>
          </a:gradFill>
        </p:spPr>
        <p:txBody>
          <a:bodyPr vert="horz" lIns="4680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0" name="図形 4"/>
          <p:cNvSpPr txBox="1">
            <a:spLocks/>
          </p:cNvSpPr>
          <p:nvPr userDrawn="1"/>
        </p:nvSpPr>
        <p:spPr>
          <a:xfrm>
            <a:off x="8501090" y="6429396"/>
            <a:ext cx="357190" cy="428604"/>
          </a:xfrm>
          <a:prstGeom prst="rect">
            <a:avLst/>
          </a:prstGeom>
        </p:spPr>
        <p:txBody>
          <a:bodyPr vert="horz" rtlCol="0" anchor="ctr"/>
          <a:lstStyle>
            <a:lvl1pPr>
              <a:defRPr sz="1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p.</a:t>
            </a:r>
            <a:endParaRPr kumimoji="0" lang="zh-TW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2" name="圖片 17" descr="佛教學院20080821--橫式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42844" y="6429396"/>
            <a:ext cx="1566949" cy="35744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84177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BE51-DBF2-42C5-9325-BE405F72BDC8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88DFB0-899C-46B6-A6CE-04DD5EE21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BE51-DBF2-42C5-9325-BE405F72BDC8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488DFB0-899C-46B6-A6CE-04DD5EE21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6ABE51-DBF2-42C5-9325-BE405F72BDC8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488DFB0-899C-46B6-A6CE-04DD5EE21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6ABE51-DBF2-42C5-9325-BE405F72BDC8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488DFB0-899C-46B6-A6CE-04DD5EE21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BE51-DBF2-42C5-9325-BE405F72BDC8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88DFB0-899C-46B6-A6CE-04DD5EE21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BE51-DBF2-42C5-9325-BE405F72BDC8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88DFB0-899C-46B6-A6CE-04DD5EE21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BE51-DBF2-42C5-9325-BE405F72BDC8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88DFB0-899C-46B6-A6CE-04DD5EE21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26ABE51-DBF2-42C5-9325-BE405F72BDC8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488DFB0-899C-46B6-A6CE-04DD5EE21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6ABE51-DBF2-42C5-9325-BE405F72BDC8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88DFB0-899C-46B6-A6CE-04DD5EE21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dev.ddbc.edu.tw/songgaosengzhuan/interfac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ghanet.net/wanfo-website/sanghanetindex.htm" TargetMode="External"/><Relationship Id="rId2" Type="http://schemas.openxmlformats.org/officeDocument/2006/relationships/hyperlink" Target="http://www.moi.gov.tw/dca/03download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buddhistinformatics.ddbc.edu.tw/taiwanbudgis/download/taiwanese_buddhist_temples.zi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basex.org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dbc/Authority-Database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authority.dila.edu.tw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uddhistinformatics.ddbc.edu.tw/biographies/gis/interfac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36904" cy="1828800"/>
          </a:xfrm>
        </p:spPr>
        <p:txBody>
          <a:bodyPr/>
          <a:lstStyle/>
          <a:p>
            <a:r>
              <a:rPr lang="en-US" altLang="zh-TW" cap="none" dirty="0" smtClean="0"/>
              <a:t>Topic 2. </a:t>
            </a:r>
            <a:br>
              <a:rPr lang="en-US" altLang="zh-TW" cap="none" dirty="0" smtClean="0"/>
            </a:br>
            <a:r>
              <a:rPr lang="en-US" altLang="zh-TW" cap="none" dirty="0" smtClean="0"/>
              <a:t>GIS Resources and Projects in DILA</a:t>
            </a:r>
            <a:endParaRPr lang="zh-TW" altLang="en-US" cap="none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34144"/>
            <a:ext cx="8153400" cy="990600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kern="1200" dirty="0" smtClean="0">
                <a:solidFill>
                  <a:schemeClr val="tx1"/>
                </a:solidFill>
                <a:ea typeface="微軟正黑體" pitchFamily="34" charset="-120"/>
              </a:rPr>
              <a:t>Search using time/person/place condition </a:t>
            </a:r>
            <a:endParaRPr lang="zh-TW" altLang="en-US" sz="3600" dirty="0">
              <a:solidFill>
                <a:schemeClr val="tx1"/>
              </a:solidFill>
              <a:ea typeface="微軟正黑體" pitchFamily="34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0161-28B5-4EF8-8ACE-D7E90E2945EF}" type="datetime1">
              <a:rPr lang="zh-TW" altLang="en-US" smtClean="0"/>
              <a:pPr/>
              <a:t>2017/6/4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17161F-1AA2-43BE-8056-D71A6FAC2885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16281"/>
            <a:ext cx="7344816" cy="537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62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83568" y="657562"/>
            <a:ext cx="73448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Unfortunately, Due to the "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Google Earth Browser Plugin</a:t>
            </a:r>
            <a:r>
              <a:rPr lang="en-US" altLang="zh-TW" sz="3200" dirty="0" smtClean="0"/>
              <a:t>", the main technique for </a:t>
            </a:r>
            <a:r>
              <a:rPr lang="en-US" altLang="zh-TW" sz="3200" dirty="0"/>
              <a:t>visualizing Geometric information, has been </a:t>
            </a:r>
            <a:r>
              <a:rPr lang="en-US" altLang="zh-TW" sz="3200" b="1" dirty="0" smtClean="0">
                <a:solidFill>
                  <a:srgbClr val="C00000"/>
                </a:solidFill>
              </a:rPr>
              <a:t>deprecated</a:t>
            </a:r>
            <a:r>
              <a:rPr lang="en-US" altLang="zh-TW" sz="3200" dirty="0" smtClean="0"/>
              <a:t> from this </a:t>
            </a:r>
            <a:r>
              <a:rPr lang="en-US" altLang="zh-TW" sz="3200" b="1" dirty="0" smtClean="0">
                <a:solidFill>
                  <a:srgbClr val="00B050"/>
                </a:solidFill>
              </a:rPr>
              <a:t>March</a:t>
            </a:r>
            <a:r>
              <a:rPr lang="en-US" altLang="zh-TW" sz="3200" dirty="0" smtClean="0"/>
              <a:t>.   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3645024"/>
            <a:ext cx="73448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We can not directly see map visualizations on </a:t>
            </a:r>
            <a:r>
              <a:rPr lang="zh-TW" altLang="en-US" sz="3200" dirty="0" smtClean="0"/>
              <a:t>高僧傳</a:t>
            </a:r>
            <a:r>
              <a:rPr lang="en-US" altLang="zh-TW" sz="3200" dirty="0" smtClean="0"/>
              <a:t>'s website.</a:t>
            </a:r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We plan to fix it in summer.  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7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3" y="1412776"/>
            <a:ext cx="7966174" cy="343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40830" y="26064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So, now we only have a site of </a:t>
            </a:r>
            <a:r>
              <a:rPr lang="zh-TW" altLang="en-US" sz="3200" dirty="0" smtClean="0"/>
              <a:t>高僧傳 </a:t>
            </a:r>
            <a:r>
              <a:rPr lang="en-US" altLang="zh-TW" sz="3200" dirty="0" smtClean="0"/>
              <a:t>corpus without GIS.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96863" y="4925486"/>
            <a:ext cx="8251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interface </a:t>
            </a:r>
            <a:r>
              <a:rPr lang="en-US" altLang="zh-TW" sz="2800" dirty="0" smtClean="0"/>
              <a:t>besides displays the content of </a:t>
            </a:r>
            <a:r>
              <a:rPr lang="zh-TW" altLang="en-US" sz="2800" dirty="0" smtClean="0"/>
              <a:t>高僧傳 </a:t>
            </a:r>
            <a:r>
              <a:rPr lang="en-US" altLang="zh-TW" sz="2800" dirty="0" smtClean="0"/>
              <a:t>text with all date </a:t>
            </a:r>
            <a:r>
              <a:rPr lang="en-US" altLang="zh-TW" sz="2800" dirty="0"/>
              <a:t>,person , place </a:t>
            </a:r>
            <a:r>
              <a:rPr lang="en-US" altLang="zh-TW" sz="2800" dirty="0" smtClean="0"/>
              <a:t>entities annotated, </a:t>
            </a:r>
            <a:r>
              <a:rPr lang="en-US" altLang="zh-TW" sz="2800" dirty="0"/>
              <a:t>i</a:t>
            </a:r>
            <a:r>
              <a:rPr lang="en-US" altLang="zh-TW" sz="2800" dirty="0" smtClean="0"/>
              <a:t>t also provides links for downloading 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KML</a:t>
            </a:r>
            <a:r>
              <a:rPr lang="en-US" altLang="zh-TW" sz="2800" dirty="0" smtClean="0"/>
              <a:t> containing geometric points mentioned in the text.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925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Practices with </a:t>
            </a:r>
            <a:r>
              <a:rPr lang="zh-TW" altLang="en-US" dirty="0" smtClean="0"/>
              <a:t>高僧傳 </a:t>
            </a:r>
            <a:r>
              <a:rPr lang="en-US" altLang="zh-TW" dirty="0" smtClean="0"/>
              <a:t>GIS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Try to download KML from following biographies:</a:t>
            </a:r>
          </a:p>
          <a:p>
            <a:pPr lvl="1"/>
            <a:r>
              <a:rPr lang="zh-TW" altLang="en-US" dirty="0" smtClean="0"/>
              <a:t>梁高僧</a:t>
            </a:r>
            <a:r>
              <a:rPr lang="zh-TW" altLang="en-US" dirty="0"/>
              <a:t>傳 </a:t>
            </a:r>
            <a:r>
              <a:rPr lang="en-US" altLang="zh-TW" dirty="0"/>
              <a:t>&gt; </a:t>
            </a:r>
            <a:r>
              <a:rPr lang="zh-TW" altLang="en-US" dirty="0"/>
              <a:t>譯經 </a:t>
            </a:r>
            <a:r>
              <a:rPr lang="en-US" altLang="zh-TW" dirty="0"/>
              <a:t>&gt; </a:t>
            </a:r>
            <a:r>
              <a:rPr lang="zh-TW" altLang="en-US" dirty="0"/>
              <a:t>釋</a:t>
            </a:r>
            <a:r>
              <a:rPr lang="zh-TW" altLang="en-US" dirty="0" smtClean="0"/>
              <a:t>法顯</a:t>
            </a:r>
            <a:endParaRPr lang="en-US" altLang="zh-TW" dirty="0" smtClean="0"/>
          </a:p>
          <a:p>
            <a:pPr lvl="1"/>
            <a:r>
              <a:rPr lang="zh-TW" altLang="en-US" dirty="0"/>
              <a:t>梁</a:t>
            </a:r>
            <a:r>
              <a:rPr lang="zh-TW" altLang="en-US" dirty="0" smtClean="0"/>
              <a:t>高僧</a:t>
            </a:r>
            <a:r>
              <a:rPr lang="zh-TW" altLang="en-US" dirty="0"/>
              <a:t>傳 </a:t>
            </a:r>
            <a:r>
              <a:rPr lang="en-US" altLang="zh-TW" dirty="0"/>
              <a:t>&gt; </a:t>
            </a:r>
            <a:r>
              <a:rPr lang="zh-TW" altLang="en-US" dirty="0"/>
              <a:t>譯經 </a:t>
            </a:r>
            <a:r>
              <a:rPr lang="en-US" altLang="zh-TW" dirty="0"/>
              <a:t>&gt; </a:t>
            </a:r>
            <a:r>
              <a:rPr lang="zh-TW" altLang="en-US" dirty="0" smtClean="0"/>
              <a:t>鳩摩羅什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唐</a:t>
            </a:r>
            <a:r>
              <a:rPr lang="zh-TW" altLang="en-US" dirty="0"/>
              <a:t>高僧傳 </a:t>
            </a:r>
            <a:r>
              <a:rPr lang="en-US" altLang="zh-TW" dirty="0"/>
              <a:t>&gt; </a:t>
            </a:r>
            <a:r>
              <a:rPr lang="zh-TW" altLang="en-US" dirty="0"/>
              <a:t>譯經 </a:t>
            </a:r>
            <a:r>
              <a:rPr lang="en-US" altLang="zh-TW" dirty="0"/>
              <a:t>&gt; </a:t>
            </a:r>
            <a:r>
              <a:rPr lang="zh-TW" altLang="en-US" dirty="0"/>
              <a:t>釋</a:t>
            </a:r>
            <a:r>
              <a:rPr lang="zh-TW" altLang="en-US" dirty="0" smtClean="0"/>
              <a:t>玄奘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en-US" altLang="zh-TW" dirty="0"/>
              <a:t>Try </a:t>
            </a:r>
            <a:r>
              <a:rPr lang="en-US" altLang="zh-TW" dirty="0" smtClean="0"/>
              <a:t>to perform following search:</a:t>
            </a:r>
          </a:p>
          <a:p>
            <a:pPr lvl="1"/>
            <a:r>
              <a:rPr lang="en-US" altLang="zh-TW" dirty="0" smtClean="0"/>
              <a:t>Search for all points in </a:t>
            </a:r>
            <a:r>
              <a:rPr lang="zh-TW" altLang="en-US" dirty="0" smtClean="0"/>
              <a:t>梁高僧傳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Search for all points related to </a:t>
            </a:r>
            <a:r>
              <a:rPr lang="zh-TW" altLang="en-US" dirty="0" smtClean="0"/>
              <a:t>唐 </a:t>
            </a:r>
            <a:r>
              <a:rPr lang="en-US" altLang="zh-TW" dirty="0" smtClean="0"/>
              <a:t>dynasty</a:t>
            </a:r>
          </a:p>
          <a:p>
            <a:pPr lvl="1"/>
            <a:r>
              <a:rPr lang="en-US" altLang="zh-TW" dirty="0"/>
              <a:t>Search for all points related to </a:t>
            </a:r>
            <a:r>
              <a:rPr lang="zh-TW" altLang="en-US" dirty="0"/>
              <a:t>菩提達摩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48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Transform KML to </a:t>
            </a:r>
            <a:r>
              <a:rPr lang="en-US" altLang="zh-TW" dirty="0" err="1" smtClean="0"/>
              <a:t>PostGis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The best way for us to transform KML to </a:t>
            </a:r>
            <a:r>
              <a:rPr lang="en-US" altLang="zh-TW" dirty="0" err="1" smtClean="0"/>
              <a:t>PostGIS</a:t>
            </a:r>
            <a:r>
              <a:rPr lang="en-US" altLang="zh-TW" dirty="0" smtClean="0"/>
              <a:t> Table is through "QGIS" software.</a:t>
            </a:r>
          </a:p>
          <a:p>
            <a:r>
              <a:rPr lang="en-US" altLang="zh-TW" dirty="0" smtClean="0"/>
              <a:t>The whole procedure:</a:t>
            </a:r>
          </a:p>
          <a:p>
            <a:pPr lvl="1"/>
            <a:r>
              <a:rPr lang="en-US" altLang="zh-TW" dirty="0" smtClean="0"/>
              <a:t>Load KML file as Vector Layer in QGIS</a:t>
            </a:r>
          </a:p>
          <a:p>
            <a:pPr lvl="1"/>
            <a:r>
              <a:rPr lang="en-US" altLang="zh-TW" dirty="0" smtClean="0"/>
              <a:t>Save the new Layer as shape file</a:t>
            </a:r>
          </a:p>
          <a:p>
            <a:pPr lvl="1"/>
            <a:r>
              <a:rPr lang="en-US" altLang="zh-TW" dirty="0" smtClean="0"/>
              <a:t>Import shape file to </a:t>
            </a:r>
            <a:r>
              <a:rPr lang="en-US" altLang="zh-TW" dirty="0" err="1" smtClean="0"/>
              <a:t>PostGIS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41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Load KML data into QGIS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Simply use "ADD Vector Layer" and point to the KML file.</a:t>
            </a:r>
            <a:endParaRPr lang="zh-TW" alt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72469"/>
            <a:ext cx="7573953" cy="18325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84" y="4221088"/>
            <a:ext cx="4800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771800" y="5733256"/>
            <a:ext cx="2793045" cy="369332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Location of KML file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755576" y="2627620"/>
            <a:ext cx="3672407" cy="46114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     Add Layer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427984" y="2641734"/>
            <a:ext cx="3816424" cy="571242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     Add Vector Layer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635896" y="6207879"/>
            <a:ext cx="1296144" cy="46148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     Open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65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Save Layer to Shape file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7631761" cy="4495800"/>
          </a:xfrm>
        </p:spPr>
        <p:txBody>
          <a:bodyPr/>
          <a:lstStyle/>
          <a:p>
            <a:r>
              <a:rPr lang="en-US" altLang="zh-TW" dirty="0" smtClean="0"/>
              <a:t>Right Click a layer in the layer panel</a:t>
            </a:r>
            <a:endParaRPr lang="zh-TW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42" y="2276872"/>
            <a:ext cx="23717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50863"/>
            <a:ext cx="4392488" cy="46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851920" y="2348880"/>
            <a:ext cx="3312368" cy="36933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Format : ESRI Shape File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851920" y="2771636"/>
            <a:ext cx="3312368" cy="36933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Filename:  for Saving Shape file 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851920" y="3212976"/>
            <a:ext cx="3384376" cy="36933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C</a:t>
            </a:r>
            <a:r>
              <a:rPr lang="en-US" altLang="zh-TW" dirty="0" smtClean="0"/>
              <a:t>RS: ESPG:4326 WGS 84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544108" y="3645024"/>
            <a:ext cx="2124236" cy="36933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Encoding: UTF-8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27584" y="4653136"/>
            <a:ext cx="2452091" cy="46114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    Save As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716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pgShapeLoader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Applicaion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320480" cy="487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38375"/>
            <a:ext cx="4000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6898" y="5157192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Connecting:  host=localhost port=5432 user=</a:t>
            </a:r>
            <a:r>
              <a:rPr lang="en-US" altLang="zh-TW" sz="1600" dirty="0" err="1"/>
              <a:t>postgres</a:t>
            </a:r>
            <a:r>
              <a:rPr lang="en-US" altLang="zh-TW" sz="1600" dirty="0"/>
              <a:t> password='*******' </a:t>
            </a:r>
            <a:r>
              <a:rPr lang="en-US" altLang="zh-TW" sz="1600" dirty="0" err="1"/>
              <a:t>dbname</a:t>
            </a:r>
            <a:r>
              <a:rPr lang="en-US" altLang="zh-TW" sz="1600" dirty="0"/>
              <a:t>=</a:t>
            </a:r>
            <a:r>
              <a:rPr lang="en-US" altLang="zh-TW" sz="1600" dirty="0" err="1"/>
              <a:t>TaiwanBuddhistTemples</a:t>
            </a:r>
            <a:endParaRPr lang="en-US" altLang="zh-TW" sz="1600" dirty="0"/>
          </a:p>
          <a:p>
            <a:r>
              <a:rPr lang="en-US" altLang="zh-TW" sz="1600" b="1" dirty="0">
                <a:solidFill>
                  <a:srgbClr val="C00000"/>
                </a:solidFill>
              </a:rPr>
              <a:t>Connection succeeded.</a:t>
            </a:r>
            <a:endParaRPr lang="zh-TW" altLang="en-US" sz="1600" b="1" dirty="0">
              <a:solidFill>
                <a:srgbClr val="C0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>
            <a:off x="4499992" y="2276872"/>
            <a:ext cx="36004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076056" y="4797152"/>
            <a:ext cx="3744416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4355976" y="5053955"/>
            <a:ext cx="656456" cy="4632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734862" y="5705857"/>
            <a:ext cx="2736304" cy="36933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C00000"/>
                </a:solidFill>
              </a:rPr>
              <a:t>TaiwanBuddhistTemples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978778" y="15567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Calibri" panose="020F0502020204030204" pitchFamily="34" charset="0"/>
              </a:rPr>
              <a:t>User Name:</a:t>
            </a:r>
            <a:endParaRPr lang="zh-TW" altLang="en-US" b="1" dirty="0">
              <a:latin typeface="Calibri" panose="020F0502020204030204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300192" y="1556792"/>
            <a:ext cx="2634258" cy="36933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C00000"/>
                </a:solidFill>
              </a:rPr>
              <a:t>postgres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004048" y="2005047"/>
            <a:ext cx="115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Calibri" panose="020F0502020204030204" pitchFamily="34" charset="0"/>
              </a:rPr>
              <a:t>Password:</a:t>
            </a:r>
            <a:endParaRPr lang="zh-TW" altLang="en-US" b="1" dirty="0">
              <a:latin typeface="Calibri" panose="020F0502020204030204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00192" y="2005737"/>
            <a:ext cx="2632348" cy="36933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Password of </a:t>
            </a:r>
            <a:r>
              <a:rPr lang="en-US" altLang="zh-TW" b="1" dirty="0" err="1" smtClean="0">
                <a:solidFill>
                  <a:srgbClr val="C00000"/>
                </a:solidFill>
              </a:rPr>
              <a:t>postgres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076056" y="5285593"/>
            <a:ext cx="115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Calibri" panose="020F0502020204030204" pitchFamily="34" charset="0"/>
              </a:rPr>
              <a:t>Database:</a:t>
            </a:r>
            <a:endParaRPr lang="zh-TW" alt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6"/>
          <p:cNvSpPr txBox="1"/>
          <p:nvPr/>
        </p:nvSpPr>
        <p:spPr>
          <a:xfrm>
            <a:off x="1216783" y="560116"/>
            <a:ext cx="669674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&gt; </a:t>
            </a:r>
            <a:r>
              <a:rPr lang="en-US" altLang="zh-TW" sz="2400" b="1" dirty="0">
                <a:solidFill>
                  <a:srgbClr val="FFC000"/>
                </a:solidFill>
              </a:rPr>
              <a:t>shp2pgsql 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-</a:t>
            </a:r>
            <a:r>
              <a:rPr lang="en-US" altLang="zh-TW" sz="2400" b="1" dirty="0">
                <a:solidFill>
                  <a:srgbClr val="00B050"/>
                </a:solidFill>
              </a:rPr>
              <a:t>s</a:t>
            </a:r>
            <a:r>
              <a:rPr lang="en-US" altLang="zh-TW" sz="2400" b="1" dirty="0">
                <a:solidFill>
                  <a:srgbClr val="FFC000"/>
                </a:solidFill>
              </a:rPr>
              <a:t> </a:t>
            </a:r>
            <a:r>
              <a:rPr lang="en-US" altLang="zh-TW" sz="2400" b="1" dirty="0">
                <a:solidFill>
                  <a:schemeClr val="bg1">
                    <a:lumMod val="95000"/>
                  </a:schemeClr>
                </a:solidFill>
              </a:rPr>
              <a:t>4326</a:t>
            </a:r>
            <a:r>
              <a:rPr lang="en-US" altLang="zh-TW" sz="2400" b="1" dirty="0">
                <a:solidFill>
                  <a:srgbClr val="FFC000"/>
                </a:solidFill>
              </a:rPr>
              <a:t> </a:t>
            </a:r>
            <a:r>
              <a:rPr lang="en-US" altLang="zh-TW" sz="2400" b="1" dirty="0">
                <a:solidFill>
                  <a:srgbClr val="00B050"/>
                </a:solidFill>
              </a:rPr>
              <a:t>-g</a:t>
            </a:r>
            <a:r>
              <a:rPr lang="en-US" altLang="zh-TW" sz="2400" b="1" dirty="0">
                <a:solidFill>
                  <a:srgbClr val="FFC000"/>
                </a:solidFill>
              </a:rPr>
              <a:t> </a:t>
            </a:r>
            <a:r>
              <a:rPr lang="en-US" altLang="zh-TW" sz="2400" b="1" dirty="0" err="1">
                <a:solidFill>
                  <a:schemeClr val="bg1"/>
                </a:solidFill>
              </a:rPr>
              <a:t>geom</a:t>
            </a:r>
            <a:r>
              <a:rPr lang="en-US" altLang="zh-TW" sz="2400" b="1" dirty="0">
                <a:solidFill>
                  <a:schemeClr val="bg1"/>
                </a:solidFill>
              </a:rPr>
              <a:t> </a:t>
            </a:r>
            <a:r>
              <a:rPr lang="en-US" altLang="zh-TW" sz="2400" b="1" dirty="0">
                <a:solidFill>
                  <a:srgbClr val="00B050"/>
                </a:solidFill>
              </a:rPr>
              <a:t>-W</a:t>
            </a:r>
            <a:r>
              <a:rPr lang="en-US" altLang="zh-TW" sz="2400" b="1" dirty="0">
                <a:solidFill>
                  <a:srgbClr val="FFC000"/>
                </a:solidFill>
              </a:rPr>
              <a:t> </a:t>
            </a:r>
            <a:r>
              <a:rPr lang="en-US" altLang="zh-TW" sz="2400" b="1" dirty="0">
                <a:solidFill>
                  <a:schemeClr val="bg1">
                    <a:lumMod val="95000"/>
                  </a:schemeClr>
                </a:solidFill>
              </a:rPr>
              <a:t>"UTF-8"</a:t>
            </a:r>
            <a:r>
              <a:rPr lang="en-US" altLang="zh-TW" sz="2400" b="1" dirty="0">
                <a:solidFill>
                  <a:srgbClr val="FFC000"/>
                </a:solidFill>
              </a:rPr>
              <a:t> -c </a:t>
            </a:r>
            <a:r>
              <a:rPr lang="en-US" altLang="zh-TW" sz="2400" b="1" dirty="0" smtClean="0">
                <a:solidFill>
                  <a:srgbClr val="FFC000"/>
                </a:solidFill>
              </a:rPr>
              <a:t>{</a:t>
            </a:r>
            <a:r>
              <a:rPr lang="en-US" altLang="zh-TW" sz="2400" b="1" dirty="0" smtClean="0">
                <a:solidFill>
                  <a:srgbClr val="00B0F0"/>
                </a:solidFill>
              </a:rPr>
              <a:t>path_to</a:t>
            </a:r>
            <a:r>
              <a:rPr lang="en-US" altLang="zh-TW" sz="2400" b="1" dirty="0">
                <a:solidFill>
                  <a:srgbClr val="00B0F0"/>
                </a:solidFill>
              </a:rPr>
              <a:t>_</a:t>
            </a:r>
            <a:r>
              <a:rPr lang="en-US" altLang="zh-TW" sz="2400" b="1" dirty="0" smtClean="0">
                <a:solidFill>
                  <a:srgbClr val="00B0F0"/>
                </a:solidFill>
              </a:rPr>
              <a:t>.</a:t>
            </a:r>
            <a:r>
              <a:rPr lang="en-US" altLang="zh-TW" sz="2400" b="1" dirty="0" err="1" smtClean="0">
                <a:solidFill>
                  <a:srgbClr val="00B0F0"/>
                </a:solidFill>
              </a:rPr>
              <a:t>dbf</a:t>
            </a:r>
            <a:r>
              <a:rPr lang="en-US" altLang="zh-TW" sz="2400" b="1" dirty="0" err="1">
                <a:solidFill>
                  <a:srgbClr val="00B0F0"/>
                </a:solidFill>
              </a:rPr>
              <a:t>_</a:t>
            </a:r>
            <a:r>
              <a:rPr lang="en-US" altLang="zh-TW" sz="2400" b="1" dirty="0" err="1" smtClean="0">
                <a:solidFill>
                  <a:srgbClr val="00B0F0"/>
                </a:solidFill>
              </a:rPr>
              <a:t>file</a:t>
            </a:r>
            <a:r>
              <a:rPr lang="en-US" altLang="zh-TW" sz="2400" b="1" dirty="0">
                <a:solidFill>
                  <a:srgbClr val="FFC000"/>
                </a:solidFill>
              </a:rPr>
              <a:t>} </a:t>
            </a:r>
            <a:r>
              <a:rPr lang="en-US" altLang="zh-TW" sz="2400" b="1" dirty="0" err="1">
                <a:solidFill>
                  <a:schemeClr val="bg1">
                    <a:lumMod val="95000"/>
                  </a:schemeClr>
                </a:solidFill>
              </a:rPr>
              <a:t>public.Town</a:t>
            </a:r>
            <a:r>
              <a:rPr lang="en-US" altLang="zh-TW" sz="2400" b="1" dirty="0">
                <a:solidFill>
                  <a:srgbClr val="FFC000"/>
                </a:solidFill>
              </a:rPr>
              <a:t> </a:t>
            </a:r>
            <a:r>
              <a:rPr lang="en-US" altLang="zh-TW" sz="2400" b="1" dirty="0">
                <a:solidFill>
                  <a:srgbClr val="00B050"/>
                </a:solidFill>
              </a:rPr>
              <a:t>|</a:t>
            </a:r>
            <a:r>
              <a:rPr lang="en-US" altLang="zh-TW" sz="2400" b="1" dirty="0">
                <a:solidFill>
                  <a:srgbClr val="FFC000"/>
                </a:solidFill>
              </a:rPr>
              <a:t> </a:t>
            </a:r>
            <a:r>
              <a:rPr lang="en-US" altLang="zh-TW" sz="2400" b="1" dirty="0" err="1" smtClean="0">
                <a:solidFill>
                  <a:srgbClr val="FFC000"/>
                </a:solidFill>
              </a:rPr>
              <a:t>pbcopy</a:t>
            </a:r>
            <a:endParaRPr lang="en-US" altLang="zh-TW" sz="2400" b="1" dirty="0">
              <a:solidFill>
                <a:srgbClr val="FFC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71604" y="5723964"/>
            <a:ext cx="403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In </a:t>
            </a:r>
            <a:r>
              <a:rPr lang="en-US" altLang="zh-TW" dirty="0" err="1" smtClean="0"/>
              <a:t>ubuntu</a:t>
            </a:r>
            <a:r>
              <a:rPr lang="en-US" altLang="zh-TW" dirty="0" smtClean="0"/>
              <a:t>, you have </a:t>
            </a:r>
            <a:r>
              <a:rPr lang="en-US" altLang="zh-TW" dirty="0"/>
              <a:t>to install </a:t>
            </a:r>
            <a:r>
              <a:rPr lang="en-US" altLang="zh-TW" b="1" dirty="0" err="1" smtClean="0">
                <a:solidFill>
                  <a:srgbClr val="C00000"/>
                </a:solidFill>
              </a:rPr>
              <a:t>xclip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/>
              <a:t>first.</a:t>
            </a:r>
            <a:endParaRPr lang="zh-TW" alt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8" y="532647"/>
            <a:ext cx="474685" cy="52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07561"/>
            <a:ext cx="504056" cy="52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字方塊 22"/>
          <p:cNvSpPr txBox="1"/>
          <p:nvPr/>
        </p:nvSpPr>
        <p:spPr>
          <a:xfrm>
            <a:off x="1187624" y="4725144"/>
            <a:ext cx="669674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&gt; </a:t>
            </a:r>
            <a:r>
              <a:rPr lang="en-US" altLang="zh-TW" sz="2400" b="1" dirty="0">
                <a:solidFill>
                  <a:srgbClr val="FFC000"/>
                </a:solidFill>
              </a:rPr>
              <a:t>shp2pgsql </a:t>
            </a:r>
            <a:r>
              <a:rPr lang="en-US" altLang="zh-TW" sz="2400" b="1" dirty="0">
                <a:solidFill>
                  <a:srgbClr val="00B050"/>
                </a:solidFill>
              </a:rPr>
              <a:t>-s</a:t>
            </a:r>
            <a:r>
              <a:rPr lang="en-US" altLang="zh-TW" sz="2400" b="1" dirty="0">
                <a:solidFill>
                  <a:srgbClr val="FFC000"/>
                </a:solidFill>
              </a:rPr>
              <a:t> </a:t>
            </a:r>
            <a:r>
              <a:rPr lang="en-US" altLang="zh-TW" sz="2400" b="1" dirty="0">
                <a:solidFill>
                  <a:schemeClr val="bg1">
                    <a:lumMod val="95000"/>
                  </a:schemeClr>
                </a:solidFill>
              </a:rPr>
              <a:t>4326</a:t>
            </a:r>
            <a:r>
              <a:rPr lang="en-US" altLang="zh-TW" sz="2400" b="1" dirty="0">
                <a:solidFill>
                  <a:srgbClr val="FFC000"/>
                </a:solidFill>
              </a:rPr>
              <a:t> </a:t>
            </a:r>
            <a:r>
              <a:rPr lang="en-US" altLang="zh-TW" sz="2400" b="1" dirty="0">
                <a:solidFill>
                  <a:srgbClr val="00B050"/>
                </a:solidFill>
              </a:rPr>
              <a:t>-g</a:t>
            </a:r>
            <a:r>
              <a:rPr lang="en-US" altLang="zh-TW" sz="2400" b="1" dirty="0">
                <a:solidFill>
                  <a:srgbClr val="FFC000"/>
                </a:solidFill>
              </a:rPr>
              <a:t> </a:t>
            </a:r>
            <a:r>
              <a:rPr lang="en-US" altLang="zh-TW" sz="2400" b="1" dirty="0" err="1">
                <a:solidFill>
                  <a:schemeClr val="bg1"/>
                </a:solidFill>
              </a:rPr>
              <a:t>geom</a:t>
            </a:r>
            <a:r>
              <a:rPr lang="en-US" altLang="zh-TW" sz="2400" b="1" dirty="0">
                <a:solidFill>
                  <a:schemeClr val="bg1"/>
                </a:solidFill>
              </a:rPr>
              <a:t> </a:t>
            </a:r>
            <a:r>
              <a:rPr lang="en-US" altLang="zh-TW" sz="2400" b="1" dirty="0">
                <a:solidFill>
                  <a:srgbClr val="00B050"/>
                </a:solidFill>
              </a:rPr>
              <a:t>-W</a:t>
            </a:r>
            <a:r>
              <a:rPr lang="en-US" altLang="zh-TW" sz="2400" b="1" dirty="0">
                <a:solidFill>
                  <a:srgbClr val="FFC000"/>
                </a:solidFill>
              </a:rPr>
              <a:t> </a:t>
            </a:r>
            <a:r>
              <a:rPr lang="en-US" altLang="zh-TW" sz="2400" b="1" dirty="0">
                <a:solidFill>
                  <a:schemeClr val="bg1">
                    <a:lumMod val="95000"/>
                  </a:schemeClr>
                </a:solidFill>
              </a:rPr>
              <a:t>"UTF-8"</a:t>
            </a:r>
            <a:r>
              <a:rPr lang="en-US" altLang="zh-TW" sz="2400" b="1" dirty="0">
                <a:solidFill>
                  <a:srgbClr val="FFC000"/>
                </a:solidFill>
              </a:rPr>
              <a:t> -c {</a:t>
            </a:r>
            <a:r>
              <a:rPr lang="en-US" altLang="zh-TW" sz="2400" b="1" dirty="0">
                <a:solidFill>
                  <a:srgbClr val="00B0F0"/>
                </a:solidFill>
              </a:rPr>
              <a:t>path_to_.</a:t>
            </a:r>
            <a:r>
              <a:rPr lang="en-US" altLang="zh-TW" sz="2400" b="1" dirty="0" err="1">
                <a:solidFill>
                  <a:srgbClr val="00B0F0"/>
                </a:solidFill>
              </a:rPr>
              <a:t>dbf_file</a:t>
            </a:r>
            <a:r>
              <a:rPr lang="en-US" altLang="zh-TW" sz="2400" b="1" dirty="0">
                <a:solidFill>
                  <a:srgbClr val="FFC000"/>
                </a:solidFill>
              </a:rPr>
              <a:t>} </a:t>
            </a:r>
            <a:r>
              <a:rPr lang="en-US" altLang="zh-TW" sz="2400" b="1" dirty="0" err="1">
                <a:solidFill>
                  <a:srgbClr val="FFC000"/>
                </a:solidFill>
              </a:rPr>
              <a:t>public.Town</a:t>
            </a:r>
            <a:r>
              <a:rPr lang="en-US" altLang="zh-TW" sz="2400" b="1" dirty="0">
                <a:solidFill>
                  <a:srgbClr val="FFC000"/>
                </a:solidFill>
              </a:rPr>
              <a:t> 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|</a:t>
            </a:r>
            <a:r>
              <a:rPr lang="en-US" altLang="zh-TW" sz="2400" b="1" dirty="0" smtClean="0">
                <a:solidFill>
                  <a:srgbClr val="FFC000"/>
                </a:solidFill>
              </a:rPr>
              <a:t> </a:t>
            </a:r>
            <a:r>
              <a:rPr lang="en-US" altLang="zh-TW" sz="2400" b="1" dirty="0" err="1">
                <a:solidFill>
                  <a:srgbClr val="FFC000"/>
                </a:solidFill>
              </a:rPr>
              <a:t>xclip</a:t>
            </a:r>
            <a:r>
              <a:rPr lang="en-US" altLang="zh-TW" sz="2400" b="1" dirty="0">
                <a:solidFill>
                  <a:srgbClr val="FFC000"/>
                </a:solidFill>
              </a:rPr>
              <a:t> </a:t>
            </a:r>
            <a:r>
              <a:rPr lang="en-US" altLang="zh-TW" sz="2400" b="1" dirty="0">
                <a:solidFill>
                  <a:srgbClr val="00B0F0"/>
                </a:solidFill>
              </a:rPr>
              <a:t>-</a:t>
            </a:r>
            <a:r>
              <a:rPr lang="en-US" altLang="zh-TW" sz="2400" b="1" dirty="0" err="1">
                <a:solidFill>
                  <a:srgbClr val="00B0F0"/>
                </a:solidFill>
              </a:rPr>
              <a:t>sel</a:t>
            </a:r>
            <a:r>
              <a:rPr lang="en-US" altLang="zh-TW" sz="2400" b="1" dirty="0">
                <a:solidFill>
                  <a:srgbClr val="00B0F0"/>
                </a:solidFill>
              </a:rPr>
              <a:t> </a:t>
            </a:r>
            <a:r>
              <a:rPr lang="en-US" altLang="zh-TW" sz="2400" b="1" dirty="0">
                <a:solidFill>
                  <a:srgbClr val="FFC000"/>
                </a:solidFill>
              </a:rPr>
              <a:t>clip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597872" y="1772816"/>
            <a:ext cx="79345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-s</a:t>
            </a:r>
            <a:r>
              <a:rPr lang="en-US" altLang="zh-TW" sz="2400" dirty="0" smtClean="0"/>
              <a:t>: specify 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SRID</a:t>
            </a:r>
            <a:r>
              <a:rPr lang="en-US" altLang="zh-TW" sz="2400" dirty="0" smtClean="0"/>
              <a:t> of shape file. </a:t>
            </a:r>
          </a:p>
          <a:p>
            <a:r>
              <a:rPr lang="en-US" altLang="zh-TW" sz="2400" b="1" dirty="0" smtClean="0">
                <a:solidFill>
                  <a:srgbClr val="C00000"/>
                </a:solidFill>
              </a:rPr>
              <a:t>-g</a:t>
            </a:r>
            <a:r>
              <a:rPr lang="en-US" altLang="zh-TW" sz="2400" dirty="0" smtClean="0"/>
              <a:t>: specify the 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name of the field </a:t>
            </a:r>
            <a:r>
              <a:rPr lang="en-US" altLang="zh-TW" sz="2400" dirty="0" smtClean="0"/>
              <a:t>for storing geometric object</a:t>
            </a:r>
          </a:p>
          <a:p>
            <a:r>
              <a:rPr lang="en-US" altLang="zh-TW" sz="2400" b="1" dirty="0" smtClean="0">
                <a:solidFill>
                  <a:srgbClr val="C00000"/>
                </a:solidFill>
              </a:rPr>
              <a:t>-W</a:t>
            </a:r>
            <a:r>
              <a:rPr lang="en-US" altLang="zh-TW" sz="2400" dirty="0" smtClean="0"/>
              <a:t>: text 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encoding</a:t>
            </a:r>
            <a:r>
              <a:rPr lang="en-US" altLang="zh-TW" sz="2400" dirty="0" smtClean="0"/>
              <a:t> of shape file</a:t>
            </a:r>
          </a:p>
          <a:p>
            <a:r>
              <a:rPr lang="en-US" altLang="zh-TW" sz="2400" b="1" dirty="0" smtClean="0">
                <a:solidFill>
                  <a:srgbClr val="C00000"/>
                </a:solidFill>
              </a:rPr>
              <a:t>-c </a:t>
            </a:r>
            <a:r>
              <a:rPr lang="en-US" altLang="zh-TW" sz="2400" dirty="0" smtClean="0"/>
              <a:t>: for creating Table </a:t>
            </a:r>
          </a:p>
          <a:p>
            <a:r>
              <a:rPr lang="en-US" altLang="zh-TW" sz="2400" b="1" dirty="0"/>
              <a:t>{</a:t>
            </a:r>
            <a:r>
              <a:rPr lang="en-US" altLang="zh-TW" sz="2400" b="1" dirty="0">
                <a:solidFill>
                  <a:srgbClr val="C00000"/>
                </a:solidFill>
              </a:rPr>
              <a:t>path_to_.</a:t>
            </a:r>
            <a:r>
              <a:rPr lang="en-US" altLang="zh-TW" sz="2400" b="1" dirty="0" err="1">
                <a:solidFill>
                  <a:srgbClr val="C00000"/>
                </a:solidFill>
              </a:rPr>
              <a:t>dbf_file</a:t>
            </a:r>
            <a:r>
              <a:rPr lang="en-US" altLang="zh-TW" sz="2400" b="1" dirty="0"/>
              <a:t>}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: </a:t>
            </a:r>
            <a:r>
              <a:rPr lang="en-US" altLang="zh-TW" sz="2400" dirty="0" smtClean="0"/>
              <a:t>specify the 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path to the .dbf file</a:t>
            </a:r>
          </a:p>
          <a:p>
            <a:r>
              <a:rPr lang="en-US" altLang="zh-TW" sz="2400" b="1" dirty="0" err="1">
                <a:solidFill>
                  <a:srgbClr val="C00000"/>
                </a:solidFill>
              </a:rPr>
              <a:t>p</a:t>
            </a:r>
            <a:r>
              <a:rPr lang="en-US" altLang="zh-TW" sz="2400" b="1" dirty="0" err="1" smtClean="0">
                <a:solidFill>
                  <a:srgbClr val="C00000"/>
                </a:solidFill>
              </a:rPr>
              <a:t>ublic.Town</a:t>
            </a:r>
            <a:r>
              <a:rPr lang="en-US" altLang="zh-TW" sz="2400" dirty="0" smtClean="0"/>
              <a:t>:  </a:t>
            </a:r>
            <a:r>
              <a:rPr lang="en-US" altLang="zh-TW" sz="2400" dirty="0"/>
              <a:t>t</a:t>
            </a:r>
            <a:r>
              <a:rPr lang="en-US" altLang="zh-TW" sz="2400" dirty="0" smtClean="0"/>
              <a:t>he 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name of the table </a:t>
            </a:r>
            <a:r>
              <a:rPr lang="en-US" altLang="zh-TW" sz="2400" dirty="0" smtClean="0"/>
              <a:t>for storing the data of shape file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37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8014" y="228600"/>
            <a:ext cx="8498034" cy="990600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The 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Song-Dynasty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 Collection of Biographies of Eminent Monks</a:t>
            </a:r>
            <a:r>
              <a:rPr lang="en-US" altLang="zh-TW" sz="2000" u="sng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u="sng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dirty="0" smtClean="0">
                <a:hlinkClick r:id="rId2"/>
              </a:rPr>
              <a:t> http://dev.dila.edu.tw/songgaosengzhuan/interface/</a:t>
            </a:r>
            <a:endParaRPr lang="zh-TW" altLang="en-US" sz="2000" u="sng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17161F-1AA2-43BE-8056-D71A6FAC2885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014" y="1544493"/>
            <a:ext cx="8819449" cy="476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63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49580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Project1</a:t>
            </a:r>
            <a:r>
              <a:rPr lang="en-US" altLang="zh-TW" sz="2800" b="1" dirty="0" smtClean="0">
                <a:latin typeface="Calibri" panose="020F0502020204030204" pitchFamily="34" charset="0"/>
              </a:rPr>
              <a:t>: Visualizing </a:t>
            </a:r>
            <a:r>
              <a:rPr lang="en-US" altLang="zh-TW" sz="2800" b="1" dirty="0">
                <a:latin typeface="Calibri" panose="020F0502020204030204" pitchFamily="34" charset="0"/>
              </a:rPr>
              <a:t>and Querying Chinese Buddhist Biographies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zh-TW" altLang="en-US" sz="2800" dirty="0" smtClean="0"/>
              <a:t>   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佛教</a:t>
            </a:r>
            <a:r>
              <a:rPr lang="zh-TW" altLang="en-US" sz="2800" dirty="0"/>
              <a:t>傳記文學的視覺化與</a:t>
            </a:r>
            <a:r>
              <a:rPr lang="zh-TW" altLang="en-US" sz="2800" dirty="0" smtClean="0"/>
              <a:t>搜尋</a:t>
            </a:r>
            <a:r>
              <a:rPr lang="en-US" altLang="zh-TW" sz="2800" dirty="0" smtClean="0"/>
              <a:t>)</a:t>
            </a:r>
          </a:p>
          <a:p>
            <a:r>
              <a:rPr lang="en-US" altLang="zh-TW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Project2</a:t>
            </a:r>
            <a:r>
              <a:rPr lang="en-US" altLang="zh-TW" sz="2800" b="1" dirty="0">
                <a:latin typeface="Calibri" panose="020F0502020204030204" pitchFamily="34" charset="0"/>
              </a:rPr>
              <a:t>: Buddhist Temples in Taiwan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altLang="zh-TW" sz="2800" dirty="0" smtClean="0"/>
              <a:t>    (</a:t>
            </a:r>
            <a:r>
              <a:rPr lang="zh-TW" altLang="en-US" sz="2800" dirty="0"/>
              <a:t>台灣佛寺時空平台</a:t>
            </a:r>
            <a:r>
              <a:rPr lang="en-US" altLang="zh-TW" sz="2800" dirty="0" smtClean="0"/>
              <a:t>)</a:t>
            </a:r>
            <a:endParaRPr lang="en-US" altLang="zh-TW" sz="2800" b="1" dirty="0" smtClean="0">
              <a:latin typeface="Calibri" panose="020F0502020204030204" pitchFamily="34" charset="0"/>
            </a:endParaRPr>
          </a:p>
          <a:p>
            <a:r>
              <a:rPr lang="en-US" altLang="zh-TW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Project3</a:t>
            </a:r>
            <a:r>
              <a:rPr lang="en-US" altLang="zh-TW" sz="2800" b="1" dirty="0">
                <a:latin typeface="Calibri" panose="020F0502020204030204" pitchFamily="34" charset="0"/>
              </a:rPr>
              <a:t>: Buddhist Studies Authority </a:t>
            </a:r>
            <a:r>
              <a:rPr lang="en-US" altLang="zh-TW" sz="2800" b="1" dirty="0" smtClean="0">
                <a:latin typeface="Calibri" panose="020F0502020204030204" pitchFamily="34" charset="0"/>
              </a:rPr>
              <a:t>Database</a:t>
            </a:r>
          </a:p>
          <a:p>
            <a:pPr marL="0" indent="0">
              <a:buNone/>
            </a:pPr>
            <a:r>
              <a:rPr lang="en-US" altLang="zh-TW" sz="2800" dirty="0" smtClean="0"/>
              <a:t>    (</a:t>
            </a:r>
            <a:r>
              <a:rPr lang="zh-TW" altLang="en-US" sz="2800" dirty="0"/>
              <a:t>佛學規範資料庫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826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0" y="2132856"/>
            <a:ext cx="9179818" cy="1340768"/>
          </a:xfrm>
          <a:prstGeom prst="rect">
            <a:avLst/>
          </a:prstGeom>
          <a:noFill/>
        </p:spPr>
        <p:txBody>
          <a:bodyPr vert="horz" lIns="216000" rIns="216000" rtlCol="0" anchor="ctr">
            <a:norm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</a:rPr>
              <a:t>Buddhist Temples in Taiwan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32658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 smtClean="0"/>
              <a:t>(</a:t>
            </a:r>
            <a:r>
              <a:rPr lang="zh-TW" altLang="en-US" sz="2800" dirty="0" smtClean="0"/>
              <a:t>台灣佛寺時空平台</a:t>
            </a:r>
            <a:r>
              <a:rPr lang="en-US" altLang="zh-TW" sz="2800" dirty="0" smtClean="0"/>
              <a:t>)</a:t>
            </a:r>
            <a:endParaRPr lang="en-US" altLang="zh-TW" sz="2800" dirty="0"/>
          </a:p>
        </p:txBody>
      </p:sp>
      <p:sp>
        <p:nvSpPr>
          <p:cNvPr id="7" name="矩形 6"/>
          <p:cNvSpPr/>
          <p:nvPr/>
        </p:nvSpPr>
        <p:spPr>
          <a:xfrm>
            <a:off x="251520" y="5157192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/>
              <a:t>http://</a:t>
            </a:r>
            <a:r>
              <a:rPr lang="en-US" altLang="zh-TW" sz="2800" b="1" dirty="0">
                <a:solidFill>
                  <a:srgbClr val="C00000"/>
                </a:solidFill>
              </a:rPr>
              <a:t>buddhistinformatics</a:t>
            </a:r>
            <a:r>
              <a:rPr lang="en-US" altLang="zh-TW" sz="2800" b="1" dirty="0"/>
              <a:t>.dila.edu.tw/</a:t>
            </a:r>
            <a:r>
              <a:rPr lang="en-US" altLang="zh-TW" sz="2800" b="1" dirty="0">
                <a:solidFill>
                  <a:srgbClr val="0070C0"/>
                </a:solidFill>
              </a:rPr>
              <a:t>taiwanbudgis</a:t>
            </a:r>
            <a:r>
              <a:rPr lang="en-US" altLang="zh-TW" sz="28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037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8153400" cy="990600"/>
          </a:xfrm>
        </p:spPr>
        <p:txBody>
          <a:bodyPr>
            <a:normAutofit/>
          </a:bodyPr>
          <a:lstStyle/>
          <a:p>
            <a:pPr lvl="0" algn="l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Buddhist Temples in Taiwan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92418"/>
            <a:ext cx="5682964" cy="166351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65721" lvl="1" indent="0">
              <a:spcAft>
                <a:spcPts val="1200"/>
              </a:spcAft>
              <a:buNone/>
            </a:pPr>
            <a:r>
              <a:rPr lang="en-US" altLang="zh-TW" sz="2400" dirty="0">
                <a:ea typeface="新細明體"/>
              </a:rPr>
              <a:t>This project uses geographic information system (GIS) technology to integrate temporal and spatial information about Taiwanese Buddhism, especially the spread and distribution of Buddhist temples and centers of worship</a:t>
            </a:r>
            <a:r>
              <a:rPr lang="en-US" altLang="zh-TW" sz="2400" dirty="0" smtClean="0">
                <a:ea typeface="新細明體"/>
              </a:rPr>
              <a:t>.</a:t>
            </a:r>
            <a:endParaRPr lang="zh-TW" altLang="en-US" sz="2400" u="dbl" dirty="0" smtClean="0">
              <a:solidFill>
                <a:schemeClr val="bg2">
                  <a:lumMod val="25000"/>
                </a:schemeClr>
              </a:solidFill>
              <a:ea typeface="+mj-ea"/>
            </a:endParaRPr>
          </a:p>
          <a:p>
            <a:pPr>
              <a:spcAft>
                <a:spcPts val="1200"/>
              </a:spcAft>
            </a:pPr>
            <a:endParaRPr lang="en-US" altLang="zh-TW" sz="2400" u="dbl" dirty="0" smtClean="0">
              <a:solidFill>
                <a:schemeClr val="bg2">
                  <a:lumMod val="25000"/>
                </a:schemeClr>
              </a:solidFill>
              <a:ea typeface="+mj-ea"/>
            </a:endParaRPr>
          </a:p>
          <a:p>
            <a:pPr>
              <a:spcAft>
                <a:spcPts val="1200"/>
              </a:spcAft>
            </a:pPr>
            <a:endParaRPr lang="zh-TW" altLang="en-US" sz="2400" u="dbl" dirty="0" smtClean="0">
              <a:solidFill>
                <a:schemeClr val="bg2">
                  <a:lumMod val="25000"/>
                </a:schemeClr>
              </a:solidFill>
              <a:ea typeface="+mj-ea"/>
            </a:endParaRP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C4FA-70E1-4304-AEE2-87F4BF5098A8}" type="datetime1">
              <a:rPr lang="zh-TW" altLang="en-US" smtClean="0"/>
              <a:pPr/>
              <a:t>2017/6/4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17161F-1AA2-43BE-8056-D71A6FAC2885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7547" y="527094"/>
            <a:ext cx="2121645" cy="2828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5763" y="3717032"/>
            <a:ext cx="3868223" cy="277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0136" y="5009136"/>
            <a:ext cx="1881201" cy="1410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221088"/>
            <a:ext cx="276227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5253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About The Dataset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As data sources we use previous research done by scholars of Taiwanese Buddhist history. </a:t>
            </a:r>
            <a:r>
              <a:rPr lang="en-US" altLang="zh-TW" dirty="0" smtClean="0"/>
              <a:t>In </a:t>
            </a:r>
            <a:r>
              <a:rPr lang="en-US" altLang="zh-TW" dirty="0"/>
              <a:t>particular we include the work of Prof. </a:t>
            </a:r>
            <a:r>
              <a:rPr lang="en-US" altLang="zh-TW" dirty="0" err="1"/>
              <a:t>Kan</a:t>
            </a:r>
            <a:r>
              <a:rPr lang="en-US" altLang="zh-TW" dirty="0"/>
              <a:t> </a:t>
            </a:r>
            <a:r>
              <a:rPr lang="en-US" altLang="zh-TW" dirty="0" err="1"/>
              <a:t>Zhengzong</a:t>
            </a:r>
            <a:r>
              <a:rPr lang="en-US" altLang="zh-TW" dirty="0"/>
              <a:t> </a:t>
            </a:r>
            <a:r>
              <a:rPr lang="zh-TW" altLang="en-US" dirty="0"/>
              <a:t>闞正宗 </a:t>
            </a:r>
            <a:r>
              <a:rPr lang="en-US" altLang="zh-TW" dirty="0"/>
              <a:t>, who has kindly agreed to serve as advisor for this project. 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99436"/>
              </p:ext>
            </p:extLst>
          </p:nvPr>
        </p:nvGraphicFramePr>
        <p:xfrm>
          <a:off x="1115616" y="4077072"/>
          <a:ext cx="7056784" cy="219686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687911"/>
                <a:gridCol w="2368873"/>
              </a:tblGrid>
              <a:tr h="344679">
                <a:tc>
                  <a:txBody>
                    <a:bodyPr/>
                    <a:lstStyle/>
                    <a:p>
                      <a:r>
                        <a:rPr lang="en-US" altLang="zh-TW" sz="1600" i="0" dirty="0" smtClean="0"/>
                        <a:t>Data</a:t>
                      </a:r>
                      <a:r>
                        <a:rPr lang="en-US" altLang="zh-TW" sz="1600" i="0" baseline="0" dirty="0" smtClean="0"/>
                        <a:t> Source:</a:t>
                      </a:r>
                      <a:endParaRPr lang="zh-TW" altLang="en-US" sz="1600" i="0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L="56575" marR="56575" marT="28287" marB="2828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i="0" dirty="0"/>
                        <a:t>資料年代</a:t>
                      </a:r>
                      <a:endParaRPr lang="zh-TW" altLang="en-US" sz="1600" i="0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L="56575" marR="56575" marT="28287" marB="28287" anchor="ctr">
                    <a:solidFill>
                      <a:srgbClr val="92D050"/>
                    </a:solidFill>
                  </a:tcPr>
                </a:tc>
              </a:tr>
              <a:tr h="503761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「</a:t>
                      </a:r>
                      <a:r>
                        <a:rPr lang="zh-TW" altLang="en-US" sz="1600" dirty="0">
                          <a:hlinkClick r:id="rId2"/>
                        </a:rPr>
                        <a:t> 內政部民政司</a:t>
                      </a:r>
                      <a:r>
                        <a:rPr lang="en-US" altLang="zh-TW" sz="1600" dirty="0">
                          <a:hlinkClick r:id="rId2"/>
                        </a:rPr>
                        <a:t>/</a:t>
                      </a:r>
                      <a:r>
                        <a:rPr lang="zh-TW" altLang="en-US" sz="1600" dirty="0">
                          <a:hlinkClick r:id="rId2"/>
                        </a:rPr>
                        <a:t>下載專區</a:t>
                      </a:r>
                      <a:r>
                        <a:rPr lang="en-US" altLang="zh-TW" sz="1600" dirty="0">
                          <a:hlinkClick r:id="rId2"/>
                        </a:rPr>
                        <a:t>/</a:t>
                      </a:r>
                      <a:r>
                        <a:rPr lang="zh-TW" altLang="en-US" sz="1600" dirty="0">
                          <a:hlinkClick r:id="rId2"/>
                        </a:rPr>
                        <a:t>寺廟一覽表 </a:t>
                      </a:r>
                      <a:r>
                        <a:rPr lang="zh-TW" altLang="en-US" sz="1600" dirty="0" smtClean="0"/>
                        <a:t>」</a:t>
                      </a:r>
                      <a:endParaRPr lang="en-US" altLang="zh-TW" sz="1600" dirty="0" smtClean="0"/>
                    </a:p>
                    <a:p>
                      <a:r>
                        <a:rPr lang="en-US" altLang="zh-TW" sz="1600" dirty="0" smtClean="0"/>
                        <a:t>Dept. of Civil Affair/Ministry of Interior</a:t>
                      </a:r>
                      <a:endParaRPr lang="zh-TW" altLang="en-US" sz="1600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更新至 </a:t>
                      </a:r>
                      <a:r>
                        <a:rPr lang="en-US" altLang="zh-TW" sz="1600" dirty="0" smtClean="0"/>
                        <a:t>2010 </a:t>
                      </a:r>
                      <a:r>
                        <a:rPr lang="zh-TW" altLang="en-US" sz="1600" dirty="0"/>
                        <a:t>年版</a:t>
                      </a:r>
                      <a:endParaRPr lang="zh-TW" altLang="en-US" sz="1600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L="56575" marR="56575" marT="28287" marB="28287" anchor="ctr"/>
                </a:tc>
              </a:tr>
              <a:tr h="503761"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hlinkClick r:id="rId3"/>
                        </a:rPr>
                        <a:t>「水月閣</a:t>
                      </a:r>
                      <a:r>
                        <a:rPr lang="en-US" altLang="zh-TW" sz="1600" dirty="0">
                          <a:hlinkClick r:id="rId3"/>
                        </a:rPr>
                        <a:t>/</a:t>
                      </a:r>
                      <a:r>
                        <a:rPr lang="zh-TW" altLang="en-US" sz="1600" dirty="0">
                          <a:hlinkClick r:id="rId3"/>
                        </a:rPr>
                        <a:t>世界佛教通訊」</a:t>
                      </a:r>
                      <a:r>
                        <a:rPr lang="zh-TW" altLang="en-US" sz="1600" dirty="0"/>
                        <a:t> </a:t>
                      </a:r>
                      <a:endParaRPr lang="zh-TW" altLang="en-US" sz="1600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約 </a:t>
                      </a:r>
                      <a:r>
                        <a:rPr lang="en-US" altLang="zh-TW" sz="1600" dirty="0"/>
                        <a:t>1995 </a:t>
                      </a:r>
                      <a:r>
                        <a:rPr lang="zh-TW" altLang="en-US" sz="1600" dirty="0"/>
                        <a:t>年前後 </a:t>
                      </a:r>
                      <a:endParaRPr lang="zh-TW" altLang="en-US" sz="1600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L="56575" marR="56575" marT="28287" marB="28287" anchor="ctr"/>
                </a:tc>
              </a:tr>
              <a:tr h="503761">
                <a:tc>
                  <a:txBody>
                    <a:bodyPr/>
                    <a:lstStyle/>
                    <a:p>
                      <a:r>
                        <a:rPr lang="zh-TW" altLang="en-US" sz="1600"/>
                        <a:t>各寺院專屬網站 </a:t>
                      </a:r>
                      <a:endParaRPr lang="zh-TW" altLang="en-US" sz="160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2007~2010 </a:t>
                      </a:r>
                      <a:r>
                        <a:rPr lang="zh-TW" altLang="en-US" sz="1600" dirty="0"/>
                        <a:t>年 </a:t>
                      </a:r>
                      <a:endParaRPr lang="zh-TW" altLang="en-US" sz="1600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L="56575" marR="56575" marT="28287" marB="28287" anchor="ctr"/>
                </a:tc>
              </a:tr>
              <a:tr h="265137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《</a:t>
                      </a:r>
                      <a:r>
                        <a:rPr lang="zh-TW" altLang="en-US" sz="1600" dirty="0"/>
                        <a:t>重修苗栗縣志：宗教志卷八</a:t>
                      </a:r>
                      <a:r>
                        <a:rPr lang="en-US" altLang="zh-TW" sz="1600" dirty="0"/>
                        <a:t>》</a:t>
                      </a:r>
                      <a:endParaRPr lang="en-US" altLang="zh-TW" sz="1600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2007</a:t>
                      </a:r>
                      <a:r>
                        <a:rPr lang="zh-TW" altLang="en-US" sz="1600" dirty="0"/>
                        <a:t>年</a:t>
                      </a:r>
                      <a:r>
                        <a:rPr lang="en-US" altLang="zh-TW" sz="1600" dirty="0"/>
                        <a:t>4</a:t>
                      </a:r>
                      <a:r>
                        <a:rPr lang="zh-TW" altLang="en-US" sz="1600" dirty="0"/>
                        <a:t>月</a:t>
                      </a:r>
                      <a:endParaRPr lang="zh-TW" altLang="en-US" sz="1600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marL="56575" marR="56575" marT="28287" marB="2828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6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Browse Data of Taiwanese Temples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8" y="1759049"/>
            <a:ext cx="4419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83568" y="55892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Search with  Metadata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799"/>
            <a:ext cx="3435990" cy="46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220072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Browse Temples Data by Map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22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54051"/>
            <a:ext cx="7467600" cy="147089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TW" sz="2400" u="dbl" dirty="0" smtClean="0">
                <a:latin typeface="+mj-ea"/>
                <a:ea typeface="+mj-ea"/>
              </a:rPr>
              <a:t>Collecting temporal </a:t>
            </a:r>
            <a:r>
              <a:rPr lang="en-US" altLang="zh-TW" sz="2400" u="dbl" dirty="0">
                <a:latin typeface="+mj-ea"/>
                <a:ea typeface="+mj-ea"/>
              </a:rPr>
              <a:t>and spatial information about Taiwanese </a:t>
            </a:r>
            <a:r>
              <a:rPr lang="en-US" altLang="zh-TW" sz="2400" u="dbl" dirty="0" smtClean="0">
                <a:latin typeface="+mj-ea"/>
                <a:ea typeface="+mj-ea"/>
              </a:rPr>
              <a:t>Buddhist Temple</a:t>
            </a:r>
          </a:p>
          <a:p>
            <a:pPr>
              <a:spcAft>
                <a:spcPts val="12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Using GIS and Timeline for visualizing data</a:t>
            </a:r>
            <a:endParaRPr lang="en-US" altLang="zh-TW" sz="2400" dirty="0">
              <a:latin typeface="+mj-ea"/>
              <a:ea typeface="+mj-ea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0161-28B5-4EF8-8ACE-D7E90E2945EF}" type="datetime1">
              <a:rPr lang="zh-TW" altLang="en-US" smtClean="0"/>
              <a:pPr/>
              <a:t>2017/6/4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17161F-1AA2-43BE-8056-D71A6FAC2885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402" y="2996952"/>
            <a:ext cx="6925966" cy="3669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Buddhist Temple in Taiwan - GIS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3632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臺灣佛寺資料基本資料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17161F-1AA2-43BE-8056-D71A6FAC2885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3600400" cy="4495800"/>
          </a:xfrm>
        </p:spPr>
        <p:txBody>
          <a:bodyPr>
            <a:normAutofit lnSpcReduction="10000"/>
          </a:bodyPr>
          <a:lstStyle/>
          <a:p>
            <a:pPr marL="561600" lvl="1"/>
            <a:r>
              <a:rPr lang="en-US" altLang="zh-TW" sz="2400" dirty="0" smtClean="0"/>
              <a:t>Basic information of Temples</a:t>
            </a:r>
          </a:p>
          <a:p>
            <a:pPr marL="720000" lvl="2">
              <a:lnSpc>
                <a:spcPct val="110000"/>
              </a:lnSpc>
            </a:pPr>
            <a:r>
              <a:rPr lang="en-US" altLang="zh-TW" sz="2000" dirty="0" smtClean="0"/>
              <a:t>Address, </a:t>
            </a:r>
            <a:r>
              <a:rPr lang="en-US" altLang="zh-TW" sz="2000" dirty="0" err="1" smtClean="0"/>
              <a:t>Telphone</a:t>
            </a:r>
            <a:r>
              <a:rPr lang="en-US" altLang="zh-TW" sz="2000" dirty="0"/>
              <a:t>,</a:t>
            </a:r>
            <a:endParaRPr lang="en-US" altLang="zh-TW" sz="2000" dirty="0" smtClean="0"/>
          </a:p>
          <a:p>
            <a:pPr marL="720000" lvl="2">
              <a:lnSpc>
                <a:spcPct val="110000"/>
              </a:lnSpc>
              <a:spcAft>
                <a:spcPts val="1200"/>
              </a:spcAft>
            </a:pPr>
            <a:r>
              <a:rPr lang="zh-TW" altLang="en-US" sz="2000" dirty="0" smtClean="0"/>
              <a:t>流派</a:t>
            </a:r>
            <a:r>
              <a:rPr lang="en-US" altLang="zh-TW" sz="2000" dirty="0" smtClean="0"/>
              <a:t>(sect?), </a:t>
            </a:r>
          </a:p>
          <a:p>
            <a:pPr marL="720000" lvl="2">
              <a:lnSpc>
                <a:spcPct val="110000"/>
              </a:lnSpc>
              <a:spcAft>
                <a:spcPts val="1200"/>
              </a:spcAft>
            </a:pPr>
            <a:r>
              <a:rPr lang="en-US" altLang="zh-TW" sz="2000" dirty="0" smtClean="0"/>
              <a:t>Date </a:t>
            </a:r>
            <a:r>
              <a:rPr lang="en-US" altLang="zh-TW" sz="2000" dirty="0"/>
              <a:t>of Creation and termination </a:t>
            </a:r>
            <a:endParaRPr lang="en-US" altLang="zh-TW" sz="2000" dirty="0" smtClean="0"/>
          </a:p>
          <a:p>
            <a:pPr marL="720000" lvl="2">
              <a:lnSpc>
                <a:spcPct val="110000"/>
              </a:lnSpc>
              <a:spcAft>
                <a:spcPts val="1200"/>
              </a:spcAft>
            </a:pPr>
            <a:r>
              <a:rPr lang="en-US" altLang="zh-TW" sz="2000" dirty="0" smtClean="0"/>
              <a:t>Brief Description.</a:t>
            </a:r>
          </a:p>
          <a:p>
            <a:pPr marL="561600" lvl="1"/>
            <a:r>
              <a:rPr lang="en-US" altLang="zh-TW" sz="2400" dirty="0" smtClean="0"/>
              <a:t>GIS Applications </a:t>
            </a:r>
          </a:p>
          <a:p>
            <a:pPr marL="720000" lvl="2"/>
            <a:r>
              <a:rPr lang="en-US" altLang="zh-TW" sz="2000" dirty="0" smtClean="0"/>
              <a:t>Show location with Google-map</a:t>
            </a:r>
          </a:p>
          <a:p>
            <a:pPr marL="720000" lvl="2">
              <a:spcAft>
                <a:spcPts val="1200"/>
              </a:spcAft>
            </a:pPr>
            <a:r>
              <a:rPr lang="en-US" altLang="zh-TW" sz="2000" dirty="0"/>
              <a:t>route navigation</a:t>
            </a:r>
            <a:endParaRPr lang="en-US" altLang="zh-TW" sz="2000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00808"/>
            <a:ext cx="5805472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751"/>
            <a:ext cx="9144000" cy="581687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7504" y="4462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Using Time Bar to Get the </a:t>
            </a:r>
            <a:r>
              <a:rPr lang="en-US" altLang="zh-TW" sz="2400" dirty="0"/>
              <a:t>B</a:t>
            </a:r>
            <a:r>
              <a:rPr lang="en-US" altLang="zh-TW" sz="2400" dirty="0" smtClean="0"/>
              <a:t>rief Distribution of Taiwanese Temples in Different Era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934186" y="1052736"/>
            <a:ext cx="744048" cy="504056"/>
          </a:xfrm>
          <a:prstGeom prst="rect">
            <a:avLst/>
          </a:prstGeom>
          <a:solidFill>
            <a:schemeClr val="accent3">
              <a:alpha val="3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716016" y="1619508"/>
            <a:ext cx="406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Taiwanese Buddhist Temples in year 1911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380312" y="1979548"/>
            <a:ext cx="136815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499</a:t>
            </a:r>
            <a:r>
              <a:rPr lang="en-US" altLang="zh-TW" dirty="0" smtClean="0"/>
              <a:t> Temples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145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0"/>
          <a:stretch/>
        </p:blipFill>
        <p:spPr>
          <a:xfrm>
            <a:off x="0" y="836712"/>
            <a:ext cx="9144000" cy="591551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7504" y="4462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Using Time Bar to Get the </a:t>
            </a:r>
            <a:r>
              <a:rPr lang="en-US" altLang="zh-TW" sz="2400" dirty="0"/>
              <a:t>B</a:t>
            </a:r>
            <a:r>
              <a:rPr lang="en-US" altLang="zh-TW" sz="2400" dirty="0" smtClean="0"/>
              <a:t>rief Distribution of Taiwanese Temples in Different Era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708272" y="1124744"/>
            <a:ext cx="744048" cy="504056"/>
          </a:xfrm>
          <a:prstGeom prst="rect">
            <a:avLst/>
          </a:prstGeom>
          <a:solidFill>
            <a:schemeClr val="accent3">
              <a:alpha val="3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644008" y="1700808"/>
            <a:ext cx="406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Taiwanese Buddhist Temples in year 1949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380312" y="2060848"/>
            <a:ext cx="136815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887</a:t>
            </a:r>
            <a:r>
              <a:rPr lang="en-US" altLang="zh-TW" dirty="0" smtClean="0"/>
              <a:t> Temples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49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80079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7504" y="11663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Using Time Bar to Get the </a:t>
            </a:r>
            <a:r>
              <a:rPr lang="en-US" altLang="zh-TW" sz="2400" dirty="0"/>
              <a:t>B</a:t>
            </a:r>
            <a:r>
              <a:rPr lang="en-US" altLang="zh-TW" sz="2400" dirty="0" smtClean="0"/>
              <a:t>rief Distribution of Taiwanese Temples in Different Era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8388424" y="1196752"/>
            <a:ext cx="648072" cy="504056"/>
          </a:xfrm>
          <a:prstGeom prst="rect">
            <a:avLst/>
          </a:prstGeom>
          <a:solidFill>
            <a:schemeClr val="accent3">
              <a:alpha val="3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680012" y="1763524"/>
            <a:ext cx="406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Taiwanese Buddhist Temples in year 2010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308304" y="2195572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4997</a:t>
            </a:r>
            <a:r>
              <a:rPr lang="en-US" altLang="zh-TW" dirty="0" smtClean="0"/>
              <a:t> Temples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92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3769" y="188640"/>
            <a:ext cx="8153400" cy="990600"/>
          </a:xfrm>
        </p:spPr>
        <p:txBody>
          <a:bodyPr>
            <a:normAutofit/>
          </a:bodyPr>
          <a:lstStyle/>
          <a:p>
            <a:pPr lvl="1"/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Buddhist Temple in Taiwan – Image Database</a:t>
            </a:r>
            <a:endParaRPr kumimoji="1" lang="en-US" altLang="zh-TW" sz="2800" u="sng" dirty="0">
              <a:solidFill>
                <a:schemeClr val="accent2">
                  <a:lumMod val="40000"/>
                  <a:lumOff val="6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95325"/>
            <a:ext cx="7467600" cy="4525963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+mj-ea"/>
                <a:ea typeface="+mj-ea"/>
              </a:rPr>
              <a:t>Collect images </a:t>
            </a:r>
            <a:r>
              <a:rPr lang="en-US" altLang="zh-TW" sz="2400" dirty="0">
                <a:latin typeface="+mj-ea"/>
                <a:ea typeface="+mj-ea"/>
              </a:rPr>
              <a:t>of Buddhist </a:t>
            </a:r>
            <a:r>
              <a:rPr lang="en-US" altLang="zh-TW" sz="2400" dirty="0" smtClean="0">
                <a:latin typeface="+mj-ea"/>
                <a:ea typeface="+mj-ea"/>
              </a:rPr>
              <a:t>Temples </a:t>
            </a:r>
            <a:r>
              <a:rPr lang="en-US" altLang="zh-TW" sz="2400" dirty="0">
                <a:latin typeface="+mj-ea"/>
                <a:ea typeface="+mj-ea"/>
              </a:rPr>
              <a:t>in Taiwan 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en-US" altLang="zh-TW" sz="2400" dirty="0" smtClean="0">
                <a:latin typeface="+mj-ea"/>
                <a:ea typeface="+mj-ea"/>
              </a:rPr>
              <a:t>Another crowdsourcing example</a:t>
            </a:r>
            <a:endParaRPr lang="zh-TW" altLang="en-US" sz="2400" dirty="0" smtClean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58A2-CAAB-4EBC-AB93-FF7B22D30666}" type="datetime1">
              <a:rPr lang="zh-TW" altLang="en-US" smtClean="0"/>
              <a:pPr/>
              <a:t>2017/6/4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17161F-1AA2-43BE-8056-D71A6FAC2885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627" y="2636912"/>
            <a:ext cx="4214842" cy="3536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207" y="2629727"/>
            <a:ext cx="4286281" cy="353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9865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5818" y="2132856"/>
            <a:ext cx="9144000" cy="1340768"/>
          </a:xfrm>
          <a:prstGeom prst="rect">
            <a:avLst/>
          </a:prstGeom>
          <a:noFill/>
        </p:spPr>
        <p:txBody>
          <a:bodyPr vert="horz" lIns="216000" rIns="216000" rtlCol="0" anchor="ctr">
            <a:normAutofit lnSpcReduction="10000"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</a:rPr>
              <a:t>Visualizing and Querying Chinese Buddhist Biographies</a:t>
            </a:r>
          </a:p>
        </p:txBody>
      </p:sp>
      <p:sp>
        <p:nvSpPr>
          <p:cNvPr id="6" name="矩形 5"/>
          <p:cNvSpPr/>
          <p:nvPr/>
        </p:nvSpPr>
        <p:spPr>
          <a:xfrm>
            <a:off x="1979712" y="3789040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(</a:t>
            </a:r>
            <a:r>
              <a:rPr lang="zh-TW" altLang="en-US" sz="2800" dirty="0"/>
              <a:t>佛教傳記文學的視覺化與搜尋</a:t>
            </a:r>
            <a:r>
              <a:rPr lang="en-US" altLang="zh-TW" sz="2800" dirty="0"/>
              <a:t>)</a:t>
            </a:r>
          </a:p>
        </p:txBody>
      </p:sp>
      <p:sp>
        <p:nvSpPr>
          <p:cNvPr id="7" name="矩形 6"/>
          <p:cNvSpPr/>
          <p:nvPr/>
        </p:nvSpPr>
        <p:spPr>
          <a:xfrm>
            <a:off x="251520" y="515719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/>
              <a:t>http://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buddhistinformatics</a:t>
            </a:r>
            <a:r>
              <a:rPr lang="en-US" altLang="zh-TW" sz="2800" b="1" dirty="0" smtClean="0"/>
              <a:t>.dila.edu.tw/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biographies</a:t>
            </a:r>
            <a:r>
              <a:rPr lang="en-US" altLang="zh-TW" sz="2800" b="1" dirty="0" smtClean="0"/>
              <a:t>/gis</a:t>
            </a:r>
            <a:r>
              <a:rPr lang="en-US" altLang="zh-TW" sz="2800" b="1" dirty="0"/>
              <a:t>/</a:t>
            </a: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1898827" y="6165304"/>
            <a:ext cx="2889197" cy="56466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altLang="zh-TW" dirty="0" smtClean="0"/>
              <a:t>Search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51664" y="6224517"/>
            <a:ext cx="3532704" cy="4448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+mj-lt"/>
              </a:rPr>
              <a:t>高僧傳</a:t>
            </a:r>
            <a:r>
              <a:rPr lang="en-US" altLang="zh-TW" sz="2400" b="1" dirty="0" smtClean="0">
                <a:solidFill>
                  <a:srgbClr val="C00000"/>
                </a:solidFill>
                <a:latin typeface="+mj-lt"/>
              </a:rPr>
              <a:t> GIS</a:t>
            </a:r>
            <a:endParaRPr lang="zh-TW" altLang="en-US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282568"/>
            <a:ext cx="188871" cy="3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Download Source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You can down the source data in download page.</a:t>
            </a:r>
          </a:p>
          <a:p>
            <a:endParaRPr lang="en-US" altLang="zh-TW" dirty="0"/>
          </a:p>
          <a:p>
            <a:r>
              <a:rPr lang="en-US" altLang="zh-TW" dirty="0"/>
              <a:t>The zip-archive provided here includes the data of the Buddhist Temples in Taiwan database in </a:t>
            </a:r>
            <a:r>
              <a:rPr lang="en-US" altLang="zh-TW" dirty="0">
                <a:solidFill>
                  <a:srgbClr val="C00000"/>
                </a:solidFill>
              </a:rPr>
              <a:t>XML/TEI (P5)</a:t>
            </a:r>
            <a:r>
              <a:rPr lang="en-US" altLang="zh-TW" dirty="0"/>
              <a:t>. It is distributed under a CC (Attribute - Share Alike) Ver.3 license. 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taiwanese_buddhist_temples.zip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[1.28mb</a:t>
            </a:r>
            <a:r>
              <a:rPr lang="en-US" altLang="zh-TW" dirty="0"/>
              <a:t>, 2010-10-26 09:16</a:t>
            </a:r>
            <a:r>
              <a:rPr lang="en-US" altLang="zh-TW" dirty="0" smtClean="0"/>
              <a:t>]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The Temples.csv, we used for our last lecture, is </a:t>
            </a:r>
            <a:r>
              <a:rPr lang="en-US" altLang="zh-TW" dirty="0" smtClean="0"/>
              <a:t>generated from this XML file.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0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07504" y="44624"/>
            <a:ext cx="8153400" cy="10366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XQuery Scripts </a:t>
            </a:r>
            <a:r>
              <a:rPr lang="en-US" altLang="zh-TW" dirty="0" smtClean="0"/>
              <a:t>for transforming TEI/XML </a:t>
            </a:r>
            <a:r>
              <a:rPr lang="en-US" altLang="zh-TW" dirty="0"/>
              <a:t>file of Buddhist Temples in Taiwan </a:t>
            </a:r>
            <a:r>
              <a:rPr lang="en-US" altLang="zh-TW" dirty="0" smtClean="0"/>
              <a:t>to CSV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9512" y="1196752"/>
            <a:ext cx="8712968" cy="5355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/>
              <a:t>xquery</a:t>
            </a:r>
            <a:r>
              <a:rPr lang="en-US" altLang="zh-TW" dirty="0"/>
              <a:t> version "1.0";</a:t>
            </a:r>
          </a:p>
          <a:p>
            <a:r>
              <a:rPr lang="en-US" altLang="zh-TW" dirty="0"/>
              <a:t>declare namespace </a:t>
            </a:r>
            <a:r>
              <a:rPr lang="en-US" altLang="zh-TW" dirty="0" err="1"/>
              <a:t>tei</a:t>
            </a:r>
            <a:r>
              <a:rPr lang="en-US" altLang="zh-TW" dirty="0"/>
              <a:t>="http://www.tei-c.org/ns/1.0"; </a:t>
            </a:r>
          </a:p>
          <a:p>
            <a:r>
              <a:rPr lang="en-US" altLang="zh-TW" dirty="0"/>
              <a:t>declare option </a:t>
            </a:r>
            <a:r>
              <a:rPr lang="en-US" altLang="zh-TW" dirty="0" err="1"/>
              <a:t>output:method</a:t>
            </a:r>
            <a:r>
              <a:rPr lang="en-US" altLang="zh-TW" dirty="0"/>
              <a:t> "csv";</a:t>
            </a:r>
          </a:p>
          <a:p>
            <a:r>
              <a:rPr lang="en-US" altLang="zh-TW" dirty="0"/>
              <a:t>declare option </a:t>
            </a:r>
            <a:r>
              <a:rPr lang="en-US" altLang="zh-TW" dirty="0" err="1"/>
              <a:t>output:csv</a:t>
            </a:r>
            <a:r>
              <a:rPr lang="en-US" altLang="zh-TW" dirty="0"/>
              <a:t> "header=yes, separator=comma";</a:t>
            </a:r>
          </a:p>
          <a:p>
            <a:endParaRPr lang="en-US" altLang="zh-TW" dirty="0"/>
          </a:p>
          <a:p>
            <a:r>
              <a:rPr lang="en-US" altLang="zh-TW" dirty="0"/>
              <a:t>&lt;CSV&gt;</a:t>
            </a:r>
          </a:p>
          <a:p>
            <a:r>
              <a:rPr lang="en-US" altLang="zh-TW" dirty="0"/>
              <a:t>        {</a:t>
            </a:r>
          </a:p>
          <a:p>
            <a:r>
              <a:rPr lang="en-US" altLang="zh-TW" dirty="0"/>
              <a:t>           for $x in doc("taiwanese_buddhist_temples.xml")//</a:t>
            </a:r>
            <a:r>
              <a:rPr lang="en-US" altLang="zh-TW" dirty="0" err="1"/>
              <a:t>tei:place</a:t>
            </a:r>
            <a:r>
              <a:rPr lang="en-US" altLang="zh-TW" dirty="0"/>
              <a:t>[not(@next)] return</a:t>
            </a:r>
          </a:p>
          <a:p>
            <a:r>
              <a:rPr lang="en-US" altLang="zh-TW" dirty="0"/>
              <a:t>            &lt;record&gt;</a:t>
            </a:r>
          </a:p>
          <a:p>
            <a:r>
              <a:rPr lang="en-US" altLang="zh-TW" dirty="0"/>
              <a:t>              &lt;id&gt;{data($x/@</a:t>
            </a:r>
            <a:r>
              <a:rPr lang="en-US" altLang="zh-TW" dirty="0" err="1"/>
              <a:t>xml:id</a:t>
            </a:r>
            <a:r>
              <a:rPr lang="en-US" altLang="zh-TW" dirty="0"/>
              <a:t>)}&lt;/id&gt;</a:t>
            </a:r>
          </a:p>
          <a:p>
            <a:r>
              <a:rPr lang="en-US" altLang="zh-TW" dirty="0"/>
              <a:t>              &lt;name&gt;{data($x/</a:t>
            </a:r>
            <a:r>
              <a:rPr lang="en-US" altLang="zh-TW" dirty="0" err="1"/>
              <a:t>tei:placeName</a:t>
            </a:r>
            <a:r>
              <a:rPr lang="en-US" altLang="zh-TW" dirty="0"/>
              <a:t>[@</a:t>
            </a:r>
            <a:r>
              <a:rPr lang="en-US" altLang="zh-TW" dirty="0" err="1"/>
              <a:t>xml:lang</a:t>
            </a:r>
            <a:r>
              <a:rPr lang="en-US" altLang="zh-TW" dirty="0"/>
              <a:t>="</a:t>
            </a:r>
            <a:r>
              <a:rPr lang="en-US" altLang="zh-TW" dirty="0" err="1"/>
              <a:t>zh</a:t>
            </a:r>
            <a:r>
              <a:rPr lang="en-US" altLang="zh-TW" dirty="0"/>
              <a:t>-TW"])}&lt;/name&gt;</a:t>
            </a:r>
          </a:p>
          <a:p>
            <a:r>
              <a:rPr lang="en-US" altLang="zh-TW" dirty="0"/>
              <a:t>              &lt;trait&gt;{data($x/</a:t>
            </a:r>
            <a:r>
              <a:rPr lang="en-US" altLang="zh-TW" dirty="0" err="1"/>
              <a:t>tei:trait</a:t>
            </a:r>
            <a:r>
              <a:rPr lang="en-US" altLang="zh-TW" dirty="0"/>
              <a:t>/</a:t>
            </a:r>
            <a:r>
              <a:rPr lang="en-US" altLang="zh-TW" dirty="0" err="1"/>
              <a:t>tei:p</a:t>
            </a:r>
            <a:r>
              <a:rPr lang="en-US" altLang="zh-TW" dirty="0"/>
              <a:t>)}&lt;/trait&gt;</a:t>
            </a:r>
          </a:p>
          <a:p>
            <a:r>
              <a:rPr lang="en-US" altLang="zh-TW" dirty="0"/>
              <a:t>              &lt;</a:t>
            </a:r>
            <a:r>
              <a:rPr lang="en-US" altLang="zh-TW" dirty="0" err="1"/>
              <a:t>postCode</a:t>
            </a:r>
            <a:r>
              <a:rPr lang="en-US" altLang="zh-TW" dirty="0"/>
              <a:t>&gt;{data($x/</a:t>
            </a:r>
            <a:r>
              <a:rPr lang="en-US" altLang="zh-TW" dirty="0" err="1"/>
              <a:t>tei:location</a:t>
            </a:r>
            <a:r>
              <a:rPr lang="en-US" altLang="zh-TW" dirty="0"/>
              <a:t>/</a:t>
            </a:r>
            <a:r>
              <a:rPr lang="en-US" altLang="zh-TW" dirty="0" err="1"/>
              <a:t>tei:address</a:t>
            </a:r>
            <a:r>
              <a:rPr lang="en-US" altLang="zh-TW" dirty="0"/>
              <a:t>/</a:t>
            </a:r>
            <a:r>
              <a:rPr lang="en-US" altLang="zh-TW" dirty="0" err="1"/>
              <a:t>tei:postCode</a:t>
            </a:r>
            <a:r>
              <a:rPr lang="en-US" altLang="zh-TW" dirty="0"/>
              <a:t>)}&lt;/</a:t>
            </a:r>
            <a:r>
              <a:rPr lang="en-US" altLang="zh-TW" dirty="0" err="1"/>
              <a:t>postCode</a:t>
            </a:r>
            <a:r>
              <a:rPr lang="en-US" altLang="zh-TW" dirty="0"/>
              <a:t>&gt;</a:t>
            </a:r>
          </a:p>
          <a:p>
            <a:r>
              <a:rPr lang="en-US" altLang="zh-TW" dirty="0"/>
              <a:t>              &lt;longitude&gt;{substring-after(data($x/</a:t>
            </a:r>
            <a:r>
              <a:rPr lang="en-US" altLang="zh-TW" dirty="0" err="1"/>
              <a:t>tei:location</a:t>
            </a:r>
            <a:r>
              <a:rPr lang="en-US" altLang="zh-TW" dirty="0"/>
              <a:t>/</a:t>
            </a:r>
            <a:r>
              <a:rPr lang="en-US" altLang="zh-TW" dirty="0" err="1"/>
              <a:t>tei:geo</a:t>
            </a:r>
            <a:r>
              <a:rPr lang="en-US" altLang="zh-TW" dirty="0"/>
              <a:t>),",")}&lt;/longitude&gt;</a:t>
            </a:r>
          </a:p>
          <a:p>
            <a:r>
              <a:rPr lang="en-US" altLang="zh-TW" dirty="0"/>
              <a:t>              &lt;latitude&gt;{substring-before(data($x/</a:t>
            </a:r>
            <a:r>
              <a:rPr lang="en-US" altLang="zh-TW" dirty="0" err="1"/>
              <a:t>tei:location</a:t>
            </a:r>
            <a:r>
              <a:rPr lang="en-US" altLang="zh-TW" dirty="0"/>
              <a:t>/</a:t>
            </a:r>
            <a:r>
              <a:rPr lang="en-US" altLang="zh-TW" dirty="0" err="1"/>
              <a:t>tei:geo</a:t>
            </a:r>
            <a:r>
              <a:rPr lang="en-US" altLang="zh-TW" dirty="0"/>
              <a:t>),",")}&lt;/latitude&gt;</a:t>
            </a:r>
          </a:p>
          <a:p>
            <a:r>
              <a:rPr lang="en-US" altLang="zh-TW" dirty="0"/>
              <a:t>              &lt;address&gt;{data($x/</a:t>
            </a:r>
            <a:r>
              <a:rPr lang="en-US" altLang="zh-TW" dirty="0" err="1"/>
              <a:t>tei:location</a:t>
            </a:r>
            <a:r>
              <a:rPr lang="en-US" altLang="zh-TW" dirty="0"/>
              <a:t>/</a:t>
            </a:r>
            <a:r>
              <a:rPr lang="en-US" altLang="zh-TW" dirty="0" err="1"/>
              <a:t>tei:address</a:t>
            </a:r>
            <a:r>
              <a:rPr lang="en-US" altLang="zh-TW" dirty="0"/>
              <a:t>/</a:t>
            </a:r>
            <a:r>
              <a:rPr lang="en-US" altLang="zh-TW" dirty="0" err="1"/>
              <a:t>tei:addrLine</a:t>
            </a:r>
            <a:r>
              <a:rPr lang="en-US" altLang="zh-TW" dirty="0"/>
              <a:t>[1])}&lt;/address&gt;</a:t>
            </a:r>
          </a:p>
          <a:p>
            <a:r>
              <a:rPr lang="en-US" altLang="zh-TW" dirty="0"/>
              <a:t>           &lt;/record&gt;</a:t>
            </a:r>
          </a:p>
          <a:p>
            <a:r>
              <a:rPr lang="en-US" altLang="zh-TW" dirty="0"/>
              <a:t>        }</a:t>
            </a:r>
          </a:p>
          <a:p>
            <a:r>
              <a:rPr lang="en-US" altLang="zh-TW" dirty="0"/>
              <a:t>&lt;/CSV&gt;</a:t>
            </a:r>
            <a:endParaRPr lang="zh-TW" altLang="en-US" dirty="0"/>
          </a:p>
        </p:txBody>
      </p:sp>
      <p:sp>
        <p:nvSpPr>
          <p:cNvPr id="5" name="文字方塊 4">
            <a:hlinkClick r:id="rId2"/>
          </p:cNvPr>
          <p:cNvSpPr txBox="1"/>
          <p:nvPr/>
        </p:nvSpPr>
        <p:spPr>
          <a:xfrm>
            <a:off x="6804248" y="6093296"/>
            <a:ext cx="187220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BASEX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64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-36512" y="2132856"/>
            <a:ext cx="9144000" cy="1340768"/>
          </a:xfrm>
          <a:prstGeom prst="rect">
            <a:avLst/>
          </a:prstGeom>
          <a:noFill/>
        </p:spPr>
        <p:txBody>
          <a:bodyPr vert="horz" lIns="216000" rIns="216000" rtlCol="0" anchor="ctr">
            <a:normAutofit/>
          </a:bodyPr>
          <a:lstStyle/>
          <a:p>
            <a:pPr algn="ctr"/>
            <a:r>
              <a:rPr lang="en-US" altLang="zh-TW" sz="4400" b="1" dirty="0"/>
              <a:t>Buddhist Studies Authority Database </a:t>
            </a:r>
            <a:endParaRPr lang="zh-TW" altLang="en-US" sz="4400" b="1" dirty="0"/>
          </a:p>
        </p:txBody>
      </p:sp>
      <p:sp>
        <p:nvSpPr>
          <p:cNvPr id="6" name="矩形 5"/>
          <p:cNvSpPr/>
          <p:nvPr/>
        </p:nvSpPr>
        <p:spPr>
          <a:xfrm>
            <a:off x="0" y="323533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 smtClean="0"/>
              <a:t>(</a:t>
            </a:r>
            <a:r>
              <a:rPr lang="zh-TW" altLang="en-US" sz="2800" dirty="0" smtClean="0"/>
              <a:t>佛學規範資料庫</a:t>
            </a:r>
            <a:r>
              <a:rPr lang="en-US" altLang="zh-TW" sz="2800" dirty="0" smtClean="0"/>
              <a:t>)</a:t>
            </a:r>
            <a:endParaRPr lang="en-US" altLang="zh-TW" sz="2800" dirty="0"/>
          </a:p>
        </p:txBody>
      </p:sp>
      <p:sp>
        <p:nvSpPr>
          <p:cNvPr id="7" name="矩形 6"/>
          <p:cNvSpPr/>
          <p:nvPr/>
        </p:nvSpPr>
        <p:spPr>
          <a:xfrm>
            <a:off x="251520" y="515719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/>
              <a:t>http</a:t>
            </a:r>
            <a:r>
              <a:rPr lang="en-US" altLang="zh-TW" sz="2800" b="1" dirty="0" smtClean="0"/>
              <a:t>://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authority</a:t>
            </a:r>
            <a:r>
              <a:rPr lang="en-US" altLang="zh-TW" sz="2800" b="1" dirty="0" smtClean="0"/>
              <a:t>.dila.edu.tw/</a:t>
            </a:r>
            <a:endParaRPr lang="en-US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41301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E36CE9E-BA2D-4581-83BA-98E50BCDFDB9}" type="slidenum">
              <a:rPr lang="zh-TW" altLang="en-US"/>
              <a:pPr>
                <a:defRPr/>
              </a:pPr>
              <a:t>33</a:t>
            </a:fld>
            <a:endParaRPr lang="zh-TW" altLang="en-US" dirty="0"/>
          </a:p>
        </p:txBody>
      </p:sp>
      <p:sp>
        <p:nvSpPr>
          <p:cNvPr id="6" name="標題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佛學規範資料庫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TW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Buddhist Studies </a:t>
            </a:r>
            <a:r>
              <a:rPr lang="en-US" altLang="zh-TW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Authority </a:t>
            </a:r>
            <a:r>
              <a:rPr lang="en-US" altLang="zh-TW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Databases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21FA-26FB-4FA0-BDCF-565D76B73748}" type="datetime1">
              <a:rPr lang="zh-TW" altLang="en-US" smtClean="0"/>
              <a:t>2017/6/4</a:t>
            </a:fld>
            <a:endParaRPr 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11560" y="1628800"/>
            <a:ext cx="7772400" cy="4481513"/>
          </a:xfrm>
          <a:prstGeom prst="rect">
            <a:avLst/>
          </a:prstGeom>
        </p:spPr>
        <p:txBody>
          <a:bodyPr vert="horz" lIns="91430" tIns="45715" rIns="91430" bIns="45715">
            <a:normAutofit fontScale="92500" lnSpcReduction="10000"/>
          </a:bodyPr>
          <a:lstStyle>
            <a:lvl1pPr marL="320007" indent="-320007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0013" indent="-274292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305" indent="-228577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458" indent="-228577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610" indent="-228577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102902" indent="-228577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193" indent="-228577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485" indent="-228577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5777" indent="-228577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defTabSz="914400">
              <a:spcBef>
                <a:spcPts val="580"/>
              </a:spcBef>
              <a:buFont typeface="Wingdings" pitchFamily="2" charset="2"/>
              <a:buChar char="n"/>
              <a:defRPr/>
            </a:pPr>
            <a:r>
              <a:rPr lang="en-US" altLang="zh-TW" dirty="0" smtClean="0"/>
              <a:t>Our authority database wants to collect all authority entities, including persons, places, time and books related to Chinese Buddhism.</a:t>
            </a:r>
          </a:p>
          <a:p>
            <a:pPr marL="274320" indent="-274320" defTabSz="914400">
              <a:spcBef>
                <a:spcPts val="580"/>
              </a:spcBef>
              <a:buFont typeface="Wingdings" pitchFamily="2" charset="2"/>
              <a:buChar char="n"/>
              <a:defRPr/>
            </a:pPr>
            <a:endParaRPr lang="en-US" altLang="zh-TW" dirty="0" smtClean="0"/>
          </a:p>
          <a:p>
            <a:pPr marL="274320" indent="-274320" defTabSz="914400">
              <a:spcBef>
                <a:spcPts val="580"/>
              </a:spcBef>
              <a:buFont typeface="Wingdings" pitchFamily="2" charset="2"/>
              <a:buChar char="n"/>
              <a:defRPr/>
            </a:pPr>
            <a:r>
              <a:rPr lang="en-US" altLang="zh-TW" dirty="0" smtClean="0"/>
              <a:t>Give each entity a unique </a:t>
            </a:r>
            <a:r>
              <a:rPr lang="en-US" altLang="zh-TW" dirty="0" smtClean="0">
                <a:solidFill>
                  <a:srgbClr val="FF0000"/>
                </a:solidFill>
              </a:rPr>
              <a:t>authority id</a:t>
            </a:r>
            <a:r>
              <a:rPr lang="en-US" altLang="zh-TW" dirty="0" smtClean="0"/>
              <a:t>.</a:t>
            </a:r>
          </a:p>
          <a:p>
            <a:pPr marL="548640" lvl="1" indent="-237744" defTabSz="914400">
              <a:spcBef>
                <a:spcPts val="370"/>
              </a:spcBef>
              <a:buFont typeface="Wingdings" pitchFamily="2" charset="2"/>
              <a:buChar char="n"/>
              <a:defRPr/>
            </a:pPr>
            <a:r>
              <a:rPr lang="zh-TW" altLang="en-US" dirty="0" smtClean="0"/>
              <a:t>東漢 明帝 永平 元年 正月一日</a:t>
            </a:r>
            <a:r>
              <a:rPr lang="en-US" altLang="zh-TW" dirty="0" smtClean="0"/>
              <a:t>(0058-02-01)(</a:t>
            </a:r>
            <a:r>
              <a:rPr lang="en-US" altLang="zh-TW" u="sng" dirty="0">
                <a:solidFill>
                  <a:srgbClr val="FF0000"/>
                </a:solidFill>
              </a:rPr>
              <a:t>1742286</a:t>
            </a:r>
            <a:r>
              <a:rPr lang="en-US" altLang="zh-TW" dirty="0" smtClean="0"/>
              <a:t>)</a:t>
            </a:r>
          </a:p>
          <a:p>
            <a:pPr marL="548640" lvl="1" indent="-237744" defTabSz="914400">
              <a:spcBef>
                <a:spcPts val="370"/>
              </a:spcBef>
              <a:buFont typeface="Wingdings" pitchFamily="2" charset="2"/>
              <a:buChar char="n"/>
              <a:defRPr/>
            </a:pPr>
            <a:r>
              <a:rPr lang="zh-TW" altLang="en-US" dirty="0" smtClean="0"/>
              <a:t>鳩摩羅什</a:t>
            </a:r>
            <a:r>
              <a:rPr lang="en-US" altLang="zh-TW" dirty="0" smtClean="0"/>
              <a:t>(</a:t>
            </a:r>
            <a:r>
              <a:rPr lang="en-US" dirty="0" err="1" smtClean="0"/>
              <a:t>Kumārajīva</a:t>
            </a:r>
            <a:r>
              <a:rPr lang="en-US" altLang="zh-TW" dirty="0" smtClean="0"/>
              <a:t>)(</a:t>
            </a:r>
            <a:r>
              <a:rPr lang="en-US" u="sng" dirty="0" smtClean="0"/>
              <a:t>A001583</a:t>
            </a:r>
            <a:r>
              <a:rPr lang="en-US" altLang="zh-TW" dirty="0" smtClean="0"/>
              <a:t>),</a:t>
            </a:r>
            <a:r>
              <a:rPr lang="zh-TW" altLang="en-US" dirty="0" smtClean="0"/>
              <a:t>攝摩騰</a:t>
            </a:r>
            <a:r>
              <a:rPr lang="en-US" altLang="zh-TW" dirty="0" smtClean="0"/>
              <a:t>(</a:t>
            </a:r>
            <a:r>
              <a:rPr lang="en-US" u="sng" dirty="0" smtClean="0"/>
              <a:t>A000883</a:t>
            </a:r>
            <a:r>
              <a:rPr lang="en-US" dirty="0" smtClean="0"/>
              <a:t>),</a:t>
            </a:r>
            <a:endParaRPr lang="en-US" altLang="zh-TW" dirty="0" smtClean="0"/>
          </a:p>
          <a:p>
            <a:pPr marL="548640" lvl="1" indent="-237744" defTabSz="914400">
              <a:spcBef>
                <a:spcPts val="370"/>
              </a:spcBef>
              <a:buFont typeface="Wingdings" pitchFamily="2" charset="2"/>
              <a:buChar char="n"/>
              <a:defRPr/>
            </a:pPr>
            <a:r>
              <a:rPr lang="zh-TW" altLang="en-US" dirty="0" smtClean="0"/>
              <a:t>洛陽 白馬寺 </a:t>
            </a:r>
            <a:r>
              <a:rPr lang="en-US" altLang="zh-TW" dirty="0" smtClean="0"/>
              <a:t>(</a:t>
            </a:r>
            <a:r>
              <a:rPr lang="en-US" dirty="0" smtClean="0"/>
              <a:t>CN410322T01AA)</a:t>
            </a:r>
          </a:p>
          <a:p>
            <a:pPr marL="548640" lvl="1" indent="-237744" defTabSz="914400">
              <a:spcBef>
                <a:spcPts val="370"/>
              </a:spcBef>
              <a:buFont typeface="Wingdings" pitchFamily="2" charset="2"/>
              <a:buChar char="n"/>
              <a:defRPr/>
            </a:pPr>
            <a:endParaRPr lang="en-US" altLang="zh-TW" dirty="0" smtClean="0"/>
          </a:p>
          <a:p>
            <a:pPr marL="274320" indent="-274320" defTabSz="914400">
              <a:spcBef>
                <a:spcPts val="580"/>
              </a:spcBef>
              <a:buFont typeface="Wingdings" pitchFamily="2" charset="2"/>
              <a:buChar char="n"/>
              <a:defRPr/>
            </a:pPr>
            <a:r>
              <a:rPr lang="en-US" altLang="zh-TW" dirty="0" smtClean="0"/>
              <a:t>The authority id is the basis for providing accurate and various search functions.</a:t>
            </a:r>
          </a:p>
        </p:txBody>
      </p:sp>
    </p:spTree>
    <p:extLst>
      <p:ext uri="{BB962C8B-B14F-4D97-AF65-F5344CB8AC3E}">
        <p14:creationId xmlns:p14="http://schemas.microsoft.com/office/powerpoint/2010/main" val="173125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佛學規範資料庫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TW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Buddhist Studies Authority Databases</a:t>
            </a:r>
            <a:endParaRPr lang="zh-TW" altLang="en-US" dirty="0"/>
          </a:p>
        </p:txBody>
      </p:sp>
      <p:sp>
        <p:nvSpPr>
          <p:cNvPr id="19458" name="內容版面配置區 5"/>
          <p:cNvSpPr>
            <a:spLocks noGrp="1"/>
          </p:cNvSpPr>
          <p:nvPr>
            <p:ph idx="1"/>
          </p:nvPr>
        </p:nvSpPr>
        <p:spPr>
          <a:xfrm>
            <a:off x="251520" y="1669504"/>
            <a:ext cx="8153400" cy="4495800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zh-TW" sz="2400" dirty="0" smtClean="0"/>
              <a:t>Data Range:</a:t>
            </a:r>
            <a:endParaRPr lang="en-US" altLang="zh-TW" sz="2400" dirty="0"/>
          </a:p>
          <a:p>
            <a:pPr marL="730099" lvl="1" indent="-272994">
              <a:spcBef>
                <a:spcPts val="575"/>
              </a:spcBef>
            </a:pPr>
            <a:r>
              <a:rPr lang="en-US" altLang="zh-TW" sz="2400" dirty="0"/>
              <a:t>Time Authority Database</a:t>
            </a:r>
          </a:p>
          <a:p>
            <a:pPr marL="1013504" lvl="2" indent="-272994">
              <a:spcBef>
                <a:spcPts val="575"/>
              </a:spcBef>
            </a:pPr>
            <a:r>
              <a:rPr lang="en-US" altLang="zh-TW" sz="2000" dirty="0"/>
              <a:t>BCE </a:t>
            </a:r>
            <a:r>
              <a:rPr lang="en-US" altLang="zh-TW" sz="2000" dirty="0" smtClean="0"/>
              <a:t>221/11/16 (Qin) </a:t>
            </a:r>
            <a:r>
              <a:rPr lang="en-US" altLang="zh-TW" sz="2000" dirty="0"/>
              <a:t>--  CE </a:t>
            </a:r>
            <a:r>
              <a:rPr lang="en-US" altLang="zh-TW" sz="2000" dirty="0" smtClean="0"/>
              <a:t>1912/01/12 (Qing)</a:t>
            </a:r>
            <a:endParaRPr lang="en-US" altLang="zh-TW" sz="2000" dirty="0"/>
          </a:p>
          <a:p>
            <a:pPr marL="1013504" lvl="2" indent="-272994">
              <a:spcBef>
                <a:spcPts val="575"/>
              </a:spcBef>
            </a:pPr>
            <a:r>
              <a:rPr lang="en-US" altLang="zh-TW" sz="2000" dirty="0" smtClean="0"/>
              <a:t>Chinese/Western/Japanese/Korean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Calendar</a:t>
            </a:r>
            <a:endParaRPr lang="en-US" altLang="zh-TW" sz="2000" dirty="0"/>
          </a:p>
          <a:p>
            <a:pPr marL="1013504" lvl="2" indent="-272994">
              <a:spcBef>
                <a:spcPts val="575"/>
              </a:spcBef>
            </a:pPr>
            <a:endParaRPr lang="en-US" altLang="zh-TW" sz="2000" dirty="0"/>
          </a:p>
          <a:p>
            <a:pPr marL="730099" lvl="1" indent="-272994">
              <a:spcBef>
                <a:spcPts val="575"/>
              </a:spcBef>
            </a:pPr>
            <a:r>
              <a:rPr lang="en-US" altLang="zh-TW" sz="2400" dirty="0"/>
              <a:t>Person Authority Database</a:t>
            </a:r>
          </a:p>
          <a:p>
            <a:pPr marL="1013504" lvl="2" indent="-272994">
              <a:spcBef>
                <a:spcPts val="575"/>
              </a:spcBef>
            </a:pPr>
            <a:r>
              <a:rPr lang="en-US" altLang="zh-TW" sz="2000" dirty="0" smtClean="0"/>
              <a:t>More than 23000 persons</a:t>
            </a:r>
            <a:endParaRPr lang="en-US" altLang="zh-TW" sz="2000" dirty="0"/>
          </a:p>
          <a:p>
            <a:pPr marL="730099" lvl="1" indent="-272994">
              <a:spcBef>
                <a:spcPts val="575"/>
              </a:spcBef>
            </a:pPr>
            <a:endParaRPr lang="en-US" altLang="zh-TW" sz="2400" dirty="0"/>
          </a:p>
          <a:p>
            <a:pPr marL="730099" lvl="1" indent="-272994">
              <a:spcBef>
                <a:spcPts val="575"/>
              </a:spcBef>
            </a:pPr>
            <a:r>
              <a:rPr lang="en-US" altLang="zh-TW" sz="2400" dirty="0"/>
              <a:t>Place Authority Database</a:t>
            </a:r>
          </a:p>
          <a:p>
            <a:pPr marL="1013504" lvl="2" indent="-272994">
              <a:spcBef>
                <a:spcPts val="575"/>
              </a:spcBef>
            </a:pPr>
            <a:r>
              <a:rPr lang="en-US" altLang="zh-TW" sz="2000" dirty="0" smtClean="0"/>
              <a:t>More than 58000</a:t>
            </a:r>
            <a:r>
              <a:rPr lang="zh-TW" altLang="en-US" sz="2000" dirty="0"/>
              <a:t> </a:t>
            </a:r>
            <a:r>
              <a:rPr lang="en-US" altLang="zh-TW" sz="2000" dirty="0" smtClean="0"/>
              <a:t>places</a:t>
            </a:r>
            <a:endParaRPr lang="en-US" altLang="zh-TW" sz="2000" dirty="0"/>
          </a:p>
          <a:p>
            <a:pPr marL="730099" lvl="1" indent="-272994">
              <a:spcBef>
                <a:spcPts val="575"/>
              </a:spcBef>
              <a:buNone/>
            </a:pPr>
            <a:endParaRPr lang="en-US" altLang="zh-TW" sz="24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A562A08-FAF0-464B-B00C-0DCA769A9D08}" type="slidenum">
              <a:rPr lang="zh-TW" altLang="en-US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8" name="內容版面配置區 5"/>
          <p:cNvSpPr txBox="1">
            <a:spLocks/>
          </p:cNvSpPr>
          <p:nvPr/>
        </p:nvSpPr>
        <p:spPr>
          <a:xfrm>
            <a:off x="4777320" y="1628801"/>
            <a:ext cx="4320480" cy="500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0" tIns="45711" rIns="91420" bIns="45711">
            <a:normAutofit/>
          </a:bodyPr>
          <a:lstStyle/>
          <a:p>
            <a:pPr marL="274263" indent="-274263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altLang="zh-TW" sz="2400" dirty="0"/>
              <a:t>http://</a:t>
            </a:r>
            <a:r>
              <a:rPr lang="en-US" altLang="zh-TW" sz="2400" dirty="0" smtClean="0"/>
              <a:t>authority.dila.edu.tw</a:t>
            </a:r>
            <a:r>
              <a:rPr lang="en-US" altLang="zh-TW" sz="2400" dirty="0"/>
              <a:t>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8545" y="3429000"/>
            <a:ext cx="4258484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49AC-C570-4050-A513-D98494B47A88}" type="datetime1">
              <a:rPr lang="zh-TW" altLang="en-US" smtClean="0"/>
              <a:t>2017/6/4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Example of Person Authority Record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7211EA-8CB5-448A-9EED-D92ACC82FEF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4294967295"/>
          </p:nvPr>
        </p:nvSpPr>
        <p:spPr>
          <a:xfrm>
            <a:off x="7885113" y="6453188"/>
            <a:ext cx="1258887" cy="404812"/>
          </a:xfrm>
        </p:spPr>
        <p:txBody>
          <a:bodyPr/>
          <a:lstStyle/>
          <a:p>
            <a:fld id="{3FFAF655-3ED9-4C39-8DD6-F36CA3732789}" type="datetime1">
              <a:rPr lang="zh-TW" altLang="en-US" smtClean="0"/>
              <a:t>2017/6/4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68952" cy="512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51520" y="1988840"/>
            <a:ext cx="8568952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660232" y="1619508"/>
            <a:ext cx="216024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30" tIns="45715" rIns="91430" bIns="45715" rtlCol="0">
            <a:spAutoFit/>
          </a:bodyPr>
          <a:lstStyle/>
          <a:p>
            <a:r>
              <a:rPr lang="en-US" altLang="zh-TW" dirty="0" smtClean="0"/>
              <a:t>Alternative Name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251520" y="3573016"/>
            <a:ext cx="6552728" cy="1368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744346" y="3203685"/>
            <a:ext cx="2419942" cy="3693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0" tIns="45715" rIns="91430" bIns="45715" rtlCol="0">
            <a:spAutoFit/>
          </a:bodyPr>
          <a:lstStyle/>
          <a:p>
            <a:r>
              <a:rPr lang="en-US" altLang="zh-TW" dirty="0" smtClean="0"/>
              <a:t>Birth and Death Record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361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3"/>
            <a:ext cx="8888009" cy="466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Example of </a:t>
            </a:r>
            <a:r>
              <a:rPr lang="en-US" altLang="zh-TW" dirty="0" smtClean="0"/>
              <a:t>Time Authority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7211EA-8CB5-448A-9EED-D92ACC82FEF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4294967295"/>
          </p:nvPr>
        </p:nvSpPr>
        <p:spPr>
          <a:xfrm>
            <a:off x="7885113" y="6453188"/>
            <a:ext cx="1258887" cy="404812"/>
          </a:xfrm>
        </p:spPr>
        <p:txBody>
          <a:bodyPr/>
          <a:lstStyle/>
          <a:p>
            <a:fld id="{3FFAF655-3ED9-4C39-8DD6-F36CA3732789}" type="datetime1">
              <a:rPr lang="zh-TW" altLang="en-US" smtClean="0"/>
              <a:t>2017/6/4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539552" y="1826994"/>
            <a:ext cx="4536504" cy="4482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166826" y="6300029"/>
            <a:ext cx="3293606" cy="369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30" tIns="45715" rIns="91430" bIns="45715" rtlCol="0">
            <a:spAutoFit/>
          </a:bodyPr>
          <a:lstStyle/>
          <a:p>
            <a:r>
              <a:rPr lang="en-US" altLang="zh-TW" dirty="0" smtClean="0"/>
              <a:t>Japanese and Korean calendar 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166826" y="1824520"/>
            <a:ext cx="3721184" cy="44755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331640" y="6300029"/>
            <a:ext cx="273630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0" tIns="45715" rIns="91430" bIns="45715" rtlCol="0">
            <a:spAutoFit/>
          </a:bodyPr>
          <a:lstStyle/>
          <a:p>
            <a:r>
              <a:rPr lang="en-US" altLang="zh-TW" dirty="0" smtClean="0"/>
              <a:t>Parallel dynasties in China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5496" y="1826994"/>
            <a:ext cx="504056" cy="4482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-36512" y="1484785"/>
            <a:ext cx="2448272" cy="3693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 rtlCol="0">
            <a:spAutoFit/>
          </a:bodyPr>
          <a:lstStyle/>
          <a:p>
            <a:r>
              <a:rPr lang="en-US" altLang="zh-TW" dirty="0" smtClean="0"/>
              <a:t>Estimated Western Date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64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E64418-3B7E-47D3-9B18-B92BC0530CBF}" type="slidenum">
              <a:rPr lang="zh-TW" altLang="en-US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16" name="內容版面配置區 15"/>
          <p:cNvSpPr>
            <a:spLocks noGrp="1"/>
          </p:cNvSpPr>
          <p:nvPr>
            <p:ph sz="quarter" idx="1"/>
          </p:nvPr>
        </p:nvSpPr>
        <p:spPr>
          <a:xfrm>
            <a:off x="611560" y="1449288"/>
            <a:ext cx="7772400" cy="4572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2200" b="1" u="sng" dirty="0" smtClean="0"/>
              <a:t>Current Scope: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2200" b="1" dirty="0" smtClean="0"/>
              <a:t>Chinese cities in 15 dynasties ( from Qin to Qing)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2200" b="1" dirty="0" smtClean="0"/>
              <a:t>Important Buddhist places in Asia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2200" b="1" dirty="0" smtClean="0"/>
              <a:t>More than 30000 places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altLang="zh-TW" sz="2200" b="1" u="sng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2200" b="1" u="sng" dirty="0" smtClean="0"/>
              <a:t>Authority id</a:t>
            </a:r>
            <a:r>
              <a:rPr lang="en-US" altLang="zh-TW" sz="2200" dirty="0" smtClean="0"/>
              <a:t> and </a:t>
            </a:r>
            <a:r>
              <a:rPr lang="en-US" altLang="zh-TW" sz="2200" b="1" u="sng" dirty="0" smtClean="0"/>
              <a:t>Names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2200" b="1" u="sng" dirty="0" smtClean="0"/>
              <a:t>Longitude,  Latitude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2200" b="1" dirty="0" err="1" smtClean="0"/>
              <a:t>Kml</a:t>
            </a:r>
            <a:r>
              <a:rPr lang="en-US" altLang="zh-TW" sz="2200" b="1" dirty="0" smtClean="0"/>
              <a:t> Download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2200" b="1" dirty="0" smtClean="0"/>
              <a:t>Online Google Map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2200" b="1" u="sng" dirty="0" smtClean="0"/>
              <a:t>Administrative area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2200" b="1" u="sng" dirty="0" smtClean="0"/>
              <a:t>Dynasty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2200" b="1" u="sng" dirty="0" smtClean="0"/>
              <a:t>Note</a:t>
            </a:r>
            <a:r>
              <a:rPr lang="en-US" altLang="zh-TW" sz="2200" dirty="0" smtClean="0"/>
              <a:t>(use to indentify this place):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2200" b="1" u="sng" dirty="0" smtClean="0"/>
              <a:t>Sources</a:t>
            </a:r>
            <a:endParaRPr lang="en-US" altLang="zh-TW" sz="2200" dirty="0" smtClean="0"/>
          </a:p>
        </p:txBody>
      </p:sp>
      <p:sp>
        <p:nvSpPr>
          <p:cNvPr id="2" name="文字方塊 1"/>
          <p:cNvSpPr txBox="1"/>
          <p:nvPr/>
        </p:nvSpPr>
        <p:spPr>
          <a:xfrm>
            <a:off x="539552" y="3326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in Place Authority 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Access Source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Download &gt;  </a:t>
            </a:r>
            <a:r>
              <a:rPr lang="en-US" altLang="zh-TW" b="1" dirty="0"/>
              <a:t>Open Content Project</a:t>
            </a:r>
          </a:p>
          <a:p>
            <a:r>
              <a:rPr lang="en-US" altLang="zh-TW" dirty="0" smtClean="0"/>
              <a:t>You can down whole databases dump for person, place and  calendar databases.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Least update date: </a:t>
            </a:r>
            <a:r>
              <a:rPr lang="en-US" altLang="zh-TW" b="1" u="sng" dirty="0"/>
              <a:t>May, 2017</a:t>
            </a:r>
            <a:endParaRPr lang="en-US" altLang="zh-TW" b="1" dirty="0"/>
          </a:p>
          <a:p>
            <a:endParaRPr lang="en-US" altLang="zh-TW" dirty="0" smtClean="0"/>
          </a:p>
          <a:p>
            <a:r>
              <a:rPr lang="en-US" altLang="zh-TW" dirty="0" smtClean="0"/>
              <a:t>Or you can visit our GitHub repository:</a:t>
            </a:r>
          </a:p>
          <a:p>
            <a:pPr lvl="1"/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github.com/ddbc/Authority-Databases</a:t>
            </a:r>
            <a:endParaRPr lang="en-US" altLang="zh-TW" dirty="0" smtClean="0"/>
          </a:p>
          <a:p>
            <a:pPr marL="365760" lvl="1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12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Access information through Data Service API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052472F-E827-4760-9B5A-2082E8994F92}" type="slidenum">
              <a:rPr lang="zh-TW" altLang="en-US"/>
              <a:pPr>
                <a:defRPr/>
              </a:pPr>
              <a:t>39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92458" y="1556792"/>
            <a:ext cx="7643813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dirty="0" smtClean="0">
                <a:latin typeface="Calibri" panose="020F0502020204030204" pitchFamily="34" charset="0"/>
              </a:rPr>
              <a:t>Access raw data with URL (ex: </a:t>
            </a:r>
            <a:r>
              <a:rPr lang="en-US" altLang="zh-TW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person query</a:t>
            </a:r>
            <a:r>
              <a:rPr lang="en-US" altLang="zh-TW" sz="2400" dirty="0" smtClean="0">
                <a:latin typeface="Calibri" panose="020F0502020204030204" pitchFamily="34" charset="0"/>
              </a:rPr>
              <a:t>), data return in </a:t>
            </a:r>
            <a:r>
              <a:rPr lang="en-US" altLang="zh-TW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JSON</a:t>
            </a:r>
            <a:r>
              <a:rPr lang="en-US" altLang="zh-TW" sz="2400" dirty="0" smtClean="0">
                <a:latin typeface="Calibri" panose="020F0502020204030204" pitchFamily="34" charset="0"/>
              </a:rPr>
              <a:t> format. </a:t>
            </a:r>
          </a:p>
          <a:p>
            <a:pPr>
              <a:defRPr/>
            </a:pPr>
            <a:endParaRPr lang="en-US" altLang="zh-TW" sz="24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http://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authority.ddbc.edu.tw/getAuthorityData.php</a:t>
            </a:r>
            <a:r>
              <a:rPr lang="en-US" sz="2400" dirty="0" smtClean="0">
                <a:latin typeface="Calibri" panose="020F0502020204030204" pitchFamily="34" charset="0"/>
              </a:rPr>
              <a:t>?</a:t>
            </a:r>
            <a:r>
              <a:rPr lang="en-US" sz="2400" u="sng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type=person</a:t>
            </a:r>
            <a:r>
              <a:rPr lang="en-US" sz="2400" dirty="0" smtClean="0">
                <a:latin typeface="Calibri" panose="020F0502020204030204" pitchFamily="34" charset="0"/>
              </a:rPr>
              <a:t>&amp;</a:t>
            </a:r>
            <a:r>
              <a:rPr lang="en-US" sz="2400" u="sng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id=A000004</a:t>
            </a:r>
            <a:r>
              <a:rPr lang="en-US" sz="2400" dirty="0" smtClean="0">
                <a:latin typeface="Calibri" panose="020F0502020204030204" pitchFamily="34" charset="0"/>
              </a:rPr>
              <a:t>&amp;</a:t>
            </a:r>
            <a:r>
              <a:rPr lang="en-US" sz="2400" u="sng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jsoncallback=abc123</a:t>
            </a:r>
            <a:endParaRPr lang="en-US" altLang="zh-TW" sz="2400" u="sng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97547"/>
            <a:ext cx="813911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-10632" y="-6052"/>
            <a:ext cx="9144000" cy="1340768"/>
          </a:xfrm>
          <a:prstGeom prst="rect">
            <a:avLst/>
          </a:prstGeom>
          <a:noFill/>
        </p:spPr>
        <p:txBody>
          <a:bodyPr vert="horz" lIns="216000" rIns="216000" rtlCol="0" anchor="ctr">
            <a:normAutofit lnSpcReduction="10000"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</a:rPr>
              <a:t>Visualizing and Querying Chinese Buddhist Biographies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195736" y="2780928"/>
            <a:ext cx="6937632" cy="3816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t">
            <a:noAutofit/>
          </a:bodyPr>
          <a:lstStyle/>
          <a:p>
            <a:pPr lv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Chu </a:t>
            </a:r>
            <a:r>
              <a:rPr lang="en-US" sz="2000" dirty="0" err="1">
                <a:latin typeface="Calibri" panose="020F0502020204030204" pitchFamily="34" charset="0"/>
              </a:rPr>
              <a:t>sanzang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jiji</a:t>
            </a:r>
            <a:r>
              <a:rPr lang="en-US" sz="2000" dirty="0">
                <a:latin typeface="Calibri" panose="020F0502020204030204" pitchFamily="34" charset="0"/>
              </a:rPr>
              <a:t> (Part 5: Biographies) </a:t>
            </a:r>
            <a:r>
              <a:rPr lang="zh-TW" altLang="en-US" sz="2000" dirty="0">
                <a:latin typeface="Calibri" panose="020F0502020204030204" pitchFamily="34" charset="0"/>
              </a:rPr>
              <a:t>出三藏記集</a:t>
            </a:r>
            <a:r>
              <a:rPr lang="en-US" sz="2000" dirty="0">
                <a:latin typeface="Calibri" panose="020F0502020204030204" pitchFamily="34" charset="0"/>
              </a:rPr>
              <a:t> (</a:t>
            </a:r>
            <a:r>
              <a:rPr lang="zh-TW" altLang="en-US" sz="2000" dirty="0">
                <a:latin typeface="Calibri" panose="020F0502020204030204" pitchFamily="34" charset="0"/>
              </a:rPr>
              <a:t>列傳部</a:t>
            </a:r>
            <a:r>
              <a:rPr lang="en-US" sz="2000" dirty="0">
                <a:latin typeface="Calibri" panose="020F0502020204030204" pitchFamily="34" charset="0"/>
              </a:rPr>
              <a:t>) by </a:t>
            </a:r>
            <a:r>
              <a:rPr lang="en-US" sz="2000" dirty="0" err="1">
                <a:latin typeface="Calibri" panose="020F0502020204030204" pitchFamily="34" charset="0"/>
              </a:rPr>
              <a:t>Sengyou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zh-TW" altLang="en-US" sz="2000" dirty="0">
                <a:latin typeface="Calibri" panose="020F0502020204030204" pitchFamily="34" charset="0"/>
              </a:rPr>
              <a:t>僧祐</a:t>
            </a:r>
            <a:r>
              <a:rPr lang="en-US" sz="2000" dirty="0">
                <a:latin typeface="Calibri" panose="020F0502020204030204" pitchFamily="34" charset="0"/>
              </a:rPr>
              <a:t>, completed 510-518</a:t>
            </a:r>
          </a:p>
          <a:p>
            <a:pPr lv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</a:rPr>
              <a:t>Biqiuni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zhuan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zh-TW" altLang="en-US" sz="2000" dirty="0">
                <a:latin typeface="Calibri" panose="020F0502020204030204" pitchFamily="34" charset="0"/>
              </a:rPr>
              <a:t>比丘尼傳</a:t>
            </a:r>
            <a:r>
              <a:rPr lang="en-US" sz="2000" dirty="0">
                <a:latin typeface="Calibri" panose="020F0502020204030204" pitchFamily="34" charset="0"/>
              </a:rPr>
              <a:t> by </a:t>
            </a:r>
            <a:r>
              <a:rPr lang="en-US" sz="2000" dirty="0" err="1">
                <a:latin typeface="Calibri" panose="020F0502020204030204" pitchFamily="34" charset="0"/>
              </a:rPr>
              <a:t>Baochang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zh-TW" altLang="en-US" sz="2000" dirty="0">
                <a:latin typeface="Calibri" panose="020F0502020204030204" pitchFamily="34" charset="0"/>
              </a:rPr>
              <a:t>寶唱</a:t>
            </a:r>
            <a:r>
              <a:rPr lang="en-US" sz="2000" dirty="0">
                <a:latin typeface="Calibri" panose="020F0502020204030204" pitchFamily="34" charset="0"/>
              </a:rPr>
              <a:t>, dated 516</a:t>
            </a:r>
          </a:p>
          <a:p>
            <a:pPr lv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Liang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gaoseng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zhuan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zh-TW" altLang="en-US" sz="2000" dirty="0">
                <a:latin typeface="Calibri" panose="020F0502020204030204" pitchFamily="34" charset="0"/>
              </a:rPr>
              <a:t>梁高僧傳</a:t>
            </a:r>
            <a:r>
              <a:rPr lang="en-US" sz="2000" dirty="0">
                <a:latin typeface="Calibri" panose="020F0502020204030204" pitchFamily="34" charset="0"/>
              </a:rPr>
              <a:t> by </a:t>
            </a:r>
            <a:r>
              <a:rPr lang="en-US" sz="2000" dirty="0" err="1">
                <a:latin typeface="Calibri" panose="020F0502020204030204" pitchFamily="34" charset="0"/>
              </a:rPr>
              <a:t>Huijiao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zh-TW" altLang="en-US" sz="2000" dirty="0">
                <a:latin typeface="Calibri" panose="020F0502020204030204" pitchFamily="34" charset="0"/>
              </a:rPr>
              <a:t>慧皎</a:t>
            </a:r>
            <a:r>
              <a:rPr lang="en-US" sz="2000" dirty="0">
                <a:latin typeface="Calibri" panose="020F0502020204030204" pitchFamily="34" charset="0"/>
              </a:rPr>
              <a:t>, dated 519</a:t>
            </a:r>
          </a:p>
          <a:p>
            <a:pPr lv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Tang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gaoseng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zhuan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zh-TW" altLang="en-US" sz="2000" dirty="0">
                <a:latin typeface="Calibri" panose="020F0502020204030204" pitchFamily="34" charset="0"/>
              </a:rPr>
              <a:t>唐高僧傳</a:t>
            </a:r>
            <a:r>
              <a:rPr lang="en-US" sz="2000" dirty="0">
                <a:latin typeface="Calibri" panose="020F0502020204030204" pitchFamily="34" charset="0"/>
              </a:rPr>
              <a:t> by </a:t>
            </a:r>
            <a:r>
              <a:rPr lang="en-US" sz="2000" dirty="0" err="1">
                <a:latin typeface="Calibri" panose="020F0502020204030204" pitchFamily="34" charset="0"/>
              </a:rPr>
              <a:t>Daoxuan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zh-TW" altLang="en-US" sz="2000" dirty="0">
                <a:latin typeface="Calibri" panose="020F0502020204030204" pitchFamily="34" charset="0"/>
              </a:rPr>
              <a:t>道宣</a:t>
            </a:r>
            <a:r>
              <a:rPr lang="en-US" sz="2000" dirty="0">
                <a:latin typeface="Calibri" panose="020F0502020204030204" pitchFamily="34" charset="0"/>
              </a:rPr>
              <a:t>, dated 665</a:t>
            </a:r>
          </a:p>
          <a:p>
            <a:pPr lv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Song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gaoseng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zhuan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zh-TW" altLang="en-US" sz="2000" dirty="0">
                <a:latin typeface="Calibri" panose="020F0502020204030204" pitchFamily="34" charset="0"/>
              </a:rPr>
              <a:t>宋高僧傳</a:t>
            </a:r>
            <a:r>
              <a:rPr lang="en-US" sz="2000" dirty="0">
                <a:latin typeface="Calibri" panose="020F0502020204030204" pitchFamily="34" charset="0"/>
              </a:rPr>
              <a:t> by </a:t>
            </a:r>
            <a:r>
              <a:rPr lang="en-US" sz="2000" dirty="0" err="1">
                <a:latin typeface="Calibri" panose="020F0502020204030204" pitchFamily="34" charset="0"/>
              </a:rPr>
              <a:t>Zanning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zh-TW" altLang="en-US" sz="2000" dirty="0">
                <a:latin typeface="Calibri" panose="020F0502020204030204" pitchFamily="34" charset="0"/>
              </a:rPr>
              <a:t>贊寧</a:t>
            </a:r>
            <a:r>
              <a:rPr lang="en-US" sz="2000" dirty="0">
                <a:latin typeface="Calibri" panose="020F0502020204030204" pitchFamily="34" charset="0"/>
              </a:rPr>
              <a:t>, dated 988</a:t>
            </a:r>
          </a:p>
          <a:p>
            <a:pPr lv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Ming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seng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zhuan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chao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zh-TW" altLang="en-US" sz="2000" dirty="0">
                <a:latin typeface="Calibri" panose="020F0502020204030204" pitchFamily="34" charset="0"/>
              </a:rPr>
              <a:t>名僧傳抄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</a:rPr>
              <a:t>by </a:t>
            </a:r>
            <a:r>
              <a:rPr lang="en-US" sz="2000" dirty="0" err="1">
                <a:latin typeface="Calibri" panose="020F0502020204030204" pitchFamily="34" charset="0"/>
              </a:rPr>
              <a:t>S</a:t>
            </a:r>
            <a:r>
              <a:rPr lang="en-US" altLang="zh-TW" sz="2000" dirty="0" err="1">
                <a:latin typeface="Calibri" panose="020F0502020204030204" pitchFamily="34" charset="0"/>
              </a:rPr>
              <a:t>ō</a:t>
            </a:r>
            <a:r>
              <a:rPr lang="en-US" sz="2000" dirty="0" err="1">
                <a:latin typeface="Calibri" panose="020F0502020204030204" pitchFamily="34" charset="0"/>
              </a:rPr>
              <a:t>sh</a:t>
            </a:r>
            <a:r>
              <a:rPr lang="en-US" altLang="zh-TW" sz="2000" dirty="0" err="1">
                <a:latin typeface="Calibri" panose="020F0502020204030204" pitchFamily="34" charset="0"/>
              </a:rPr>
              <a:t>ō</a:t>
            </a:r>
            <a:r>
              <a:rPr lang="en-US" altLang="zh-TW" sz="2000" dirty="0">
                <a:latin typeface="Calibri" panose="020F0502020204030204" pitchFamily="34" charset="0"/>
              </a:rPr>
              <a:t> </a:t>
            </a:r>
            <a:r>
              <a:rPr lang="zh-TW" altLang="en-US" sz="2000" dirty="0">
                <a:latin typeface="Calibri" panose="020F0502020204030204" pitchFamily="34" charset="0"/>
              </a:rPr>
              <a:t>宗性</a:t>
            </a:r>
            <a:r>
              <a:rPr lang="en-US" sz="2000" dirty="0">
                <a:latin typeface="Calibri" panose="020F0502020204030204" pitchFamily="34" charset="0"/>
              </a:rPr>
              <a:t>, 13th cent.</a:t>
            </a:r>
          </a:p>
          <a:p>
            <a:pPr lv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Ming </a:t>
            </a:r>
            <a:r>
              <a:rPr lang="en-US" sz="2000" dirty="0" err="1">
                <a:latin typeface="Calibri" panose="020F0502020204030204" pitchFamily="34" charset="0"/>
              </a:rPr>
              <a:t>gaoseng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zhuan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zh-TW" altLang="en-US" sz="2000" dirty="0">
                <a:latin typeface="Calibri" panose="020F0502020204030204" pitchFamily="34" charset="0"/>
              </a:rPr>
              <a:t>明高僧傳</a:t>
            </a:r>
            <a:r>
              <a:rPr lang="en-US" sz="2000" dirty="0">
                <a:latin typeface="Calibri" panose="020F0502020204030204" pitchFamily="34" charset="0"/>
              </a:rPr>
              <a:t> by </a:t>
            </a:r>
            <a:r>
              <a:rPr lang="en-US" sz="2000" dirty="0" err="1">
                <a:latin typeface="Calibri" panose="020F0502020204030204" pitchFamily="34" charset="0"/>
              </a:rPr>
              <a:t>Ruxing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zh-TW" altLang="en-US" sz="2000" dirty="0">
                <a:latin typeface="Calibri" panose="020F0502020204030204" pitchFamily="34" charset="0"/>
              </a:rPr>
              <a:t>如惺</a:t>
            </a:r>
            <a:r>
              <a:rPr lang="en-US" sz="2000" dirty="0">
                <a:latin typeface="Calibri" panose="020F0502020204030204" pitchFamily="34" charset="0"/>
              </a:rPr>
              <a:t>, dated </a:t>
            </a:r>
            <a:r>
              <a:rPr lang="en-US" sz="2000" dirty="0" smtClean="0">
                <a:latin typeface="Calibri" panose="020F0502020204030204" pitchFamily="34" charset="0"/>
              </a:rPr>
              <a:t>1600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TW" sz="2000" dirty="0" err="1">
                <a:latin typeface="Calibri" panose="020F0502020204030204" pitchFamily="34" charset="0"/>
              </a:rPr>
              <a:t>Buxu</a:t>
            </a:r>
            <a:r>
              <a:rPr lang="en-US" altLang="zh-TW" sz="2000" dirty="0">
                <a:latin typeface="Calibri" panose="020F0502020204030204" pitchFamily="34" charset="0"/>
              </a:rPr>
              <a:t> </a:t>
            </a:r>
            <a:r>
              <a:rPr lang="en-US" altLang="zh-TW" sz="2000" dirty="0" err="1">
                <a:latin typeface="Calibri" panose="020F0502020204030204" pitchFamily="34" charset="0"/>
              </a:rPr>
              <a:t>Gaoseng</a:t>
            </a:r>
            <a:r>
              <a:rPr lang="en-US" altLang="zh-TW" sz="2000" dirty="0">
                <a:latin typeface="Calibri" panose="020F0502020204030204" pitchFamily="34" charset="0"/>
              </a:rPr>
              <a:t> </a:t>
            </a:r>
            <a:r>
              <a:rPr lang="en-US" altLang="zh-TW" sz="2000" dirty="0" err="1">
                <a:latin typeface="Calibri" panose="020F0502020204030204" pitchFamily="34" charset="0"/>
              </a:rPr>
              <a:t>Zhuan</a:t>
            </a:r>
            <a:r>
              <a:rPr lang="en-US" altLang="zh-TW" sz="2000" dirty="0">
                <a:latin typeface="Calibri" panose="020F0502020204030204" pitchFamily="34" charset="0"/>
              </a:rPr>
              <a:t> </a:t>
            </a:r>
            <a:r>
              <a:rPr lang="zh-TW" altLang="en-US" sz="2000" dirty="0">
                <a:latin typeface="Calibri" panose="020F0502020204030204" pitchFamily="34" charset="0"/>
              </a:rPr>
              <a:t>補續高僧傳</a:t>
            </a:r>
            <a:r>
              <a:rPr lang="en-US" altLang="zh-TW" sz="2000" dirty="0">
                <a:latin typeface="Calibri" panose="020F0502020204030204" pitchFamily="34" charset="0"/>
              </a:rPr>
              <a:t> by </a:t>
            </a:r>
            <a:r>
              <a:rPr lang="en-US" altLang="zh-TW" sz="2000" dirty="0" err="1">
                <a:latin typeface="Calibri" panose="020F0502020204030204" pitchFamily="34" charset="0"/>
              </a:rPr>
              <a:t>Minghe</a:t>
            </a:r>
            <a:r>
              <a:rPr lang="en-US" altLang="zh-TW" sz="2000" dirty="0">
                <a:latin typeface="Calibri" panose="020F0502020204030204" pitchFamily="34" charset="0"/>
              </a:rPr>
              <a:t> </a:t>
            </a:r>
            <a:r>
              <a:rPr lang="zh-TW" altLang="en-US" sz="2000" dirty="0">
                <a:latin typeface="Calibri" panose="020F0502020204030204" pitchFamily="34" charset="0"/>
              </a:rPr>
              <a:t>明河</a:t>
            </a:r>
            <a:r>
              <a:rPr lang="en-US" altLang="zh-TW" sz="2000" dirty="0">
                <a:latin typeface="Calibri" panose="020F0502020204030204" pitchFamily="34" charset="0"/>
              </a:rPr>
              <a:t>, dated </a:t>
            </a:r>
            <a:r>
              <a:rPr lang="en-US" altLang="zh-TW" sz="2000" dirty="0" smtClean="0">
                <a:latin typeface="Calibri" panose="020F0502020204030204" pitchFamily="34" charset="0"/>
              </a:rPr>
              <a:t>1647</a:t>
            </a:r>
            <a:endParaRPr lang="en-US" altLang="zh-TW" sz="2000" dirty="0">
              <a:latin typeface="Calibri" panose="020F0502020204030204" pitchFamily="34" charset="0"/>
            </a:endParaRPr>
          </a:p>
        </p:txBody>
      </p:sp>
      <p:pic>
        <p:nvPicPr>
          <p:cNvPr id="8" name="圖片 7" descr="3300967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036" y="2299940"/>
            <a:ext cx="2044700" cy="32893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195736" y="1508591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Calibri" panose="020F0502020204030204" pitchFamily="34" charset="0"/>
              </a:rPr>
              <a:t>The collections of </a:t>
            </a:r>
            <a:r>
              <a:rPr lang="en-US" sz="2400" dirty="0" err="1" smtClean="0">
                <a:latin typeface="Calibri" panose="020F0502020204030204" pitchFamily="34" charset="0"/>
              </a:rPr>
              <a:t>hagio</a:t>
            </a:r>
            <a:r>
              <a:rPr lang="en-US" sz="2400" dirty="0" smtClean="0">
                <a:latin typeface="Calibri" panose="020F0502020204030204" pitchFamily="34" charset="0"/>
              </a:rPr>
              <a:t>-bio-</a:t>
            </a:r>
            <a:r>
              <a:rPr lang="en-US" sz="2400" dirty="0" err="1" smtClean="0">
                <a:latin typeface="Calibri" panose="020F0502020204030204" pitchFamily="34" charset="0"/>
              </a:rPr>
              <a:t>graphies</a:t>
            </a:r>
            <a:r>
              <a:rPr lang="en-US" sz="2400" dirty="0" smtClean="0">
                <a:latin typeface="Calibri" panose="020F0502020204030204" pitchFamily="34" charset="0"/>
              </a:rPr>
              <a:t> of eminent Buddhist monks and nuns in China between c. 200 and 1700 CE.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251520" y="5805264"/>
            <a:ext cx="1872208" cy="9361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 About 2900 biographies.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Markup Text with TEI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51520" y="1628800"/>
            <a:ext cx="8568952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u="dotted" dirty="0" smtClean="0">
                <a:uFill>
                  <a:solidFill>
                    <a:schemeClr val="bg1">
                      <a:lumMod val="85000"/>
                    </a:schemeClr>
                  </a:solidFill>
                </a:uFill>
              </a:rPr>
              <a:t>釋玄奘 </a:t>
            </a:r>
            <a:r>
              <a:rPr lang="zh-TW" altLang="en-US" u="dotted" dirty="0" smtClean="0">
                <a:uFill>
                  <a:solidFill>
                    <a:schemeClr val="bg1">
                      <a:lumMod val="85000"/>
                    </a:schemeClr>
                  </a:solidFill>
                </a:uFill>
              </a:rPr>
              <a:t>。本名褘。姓陳氏。漢 太丘 仲弓後也。子孫徙於河南。故又為洛州緱氏人焉。祖康北齊國子博士。父慧早通經術。長八尺明眉目。拜江陵令。解纓而返。即大業末年。識者以為剋終。隱淪之候故也。兄素出家。即長捷法師也。容貌堂堂儀局瓌秀。講釋經義聯班群伍。住東都淨土寺。以奘少罹窮酷。携以將之。日授精理。</a:t>
            </a:r>
            <a:endParaRPr lang="zh-TW" altLang="en-US" u="dotted" dirty="0">
              <a:uFill>
                <a:solidFill>
                  <a:schemeClr val="bg1">
                    <a:lumMod val="85000"/>
                  </a:schemeClr>
                </a:solidFill>
              </a:u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05064"/>
            <a:ext cx="8991476" cy="2347714"/>
          </a:xfrm>
          <a:prstGeom prst="rect">
            <a:avLst/>
          </a:prstGeom>
          <a:solidFill>
            <a:srgbClr val="00B0F0">
              <a:alpha val="32157"/>
            </a:srgbClr>
          </a:solidFill>
          <a:ln>
            <a:solidFill>
              <a:srgbClr val="0070C0"/>
            </a:solidFill>
          </a:ln>
          <a:extLst/>
        </p:spPr>
      </p:pic>
      <p:sp>
        <p:nvSpPr>
          <p:cNvPr id="4" name="矩形 3"/>
          <p:cNvSpPr/>
          <p:nvPr/>
        </p:nvSpPr>
        <p:spPr>
          <a:xfrm>
            <a:off x="251520" y="1700808"/>
            <a:ext cx="864096" cy="36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915816" y="4005064"/>
            <a:ext cx="864096" cy="360040"/>
          </a:xfrm>
          <a:prstGeom prst="rect">
            <a:avLst/>
          </a:prstGeom>
          <a:solidFill>
            <a:srgbClr val="00B0F0">
              <a:alpha val="32157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331640" y="1700808"/>
            <a:ext cx="432048" cy="36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763688" y="1700808"/>
            <a:ext cx="288032" cy="36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716016" y="4005064"/>
            <a:ext cx="576064" cy="360040"/>
          </a:xfrm>
          <a:prstGeom prst="rect">
            <a:avLst/>
          </a:prstGeom>
          <a:solidFill>
            <a:srgbClr val="00B0F0">
              <a:alpha val="32157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308304" y="4005064"/>
            <a:ext cx="432048" cy="360040"/>
          </a:xfrm>
          <a:prstGeom prst="rect">
            <a:avLst/>
          </a:prstGeom>
          <a:solidFill>
            <a:srgbClr val="00B0F0">
              <a:alpha val="32157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755576" y="4005064"/>
            <a:ext cx="2160240" cy="360040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292080" y="4005064"/>
            <a:ext cx="2016224" cy="36004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15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4" grpId="0" animBg="1"/>
      <p:bldP spid="15" grpId="0" animBg="1"/>
      <p:bldP spid="3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355976" y="1772816"/>
            <a:ext cx="4320480" cy="33123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 smtClean="0">
                <a:solidFill>
                  <a:schemeClr val="tx1"/>
                </a:solidFill>
                <a:ea typeface="微軟正黑體" pitchFamily="34" charset="-120"/>
              </a:rPr>
              <a:t>Indentify person/place/time/event in the text</a:t>
            </a:r>
            <a:endParaRPr lang="zh-TW" altLang="en-US" sz="3600" dirty="0">
              <a:solidFill>
                <a:schemeClr val="tx1"/>
              </a:solidFill>
              <a:ea typeface="微軟正黑體" pitchFamily="34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44208" y="6520259"/>
            <a:ext cx="2667000" cy="365125"/>
          </a:xfrm>
        </p:spPr>
        <p:txBody>
          <a:bodyPr/>
          <a:lstStyle/>
          <a:p>
            <a:pPr algn="r"/>
            <a:fld id="{7B860161-28B5-4EF8-8ACE-D7E90E2945EF}" type="datetime1">
              <a:rPr lang="zh-TW" altLang="en-US" smtClean="0"/>
              <a:pPr algn="r"/>
              <a:t>2017/6/4</a:t>
            </a:fld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15013" y="6520259"/>
            <a:ext cx="5421083" cy="365125"/>
          </a:xfrm>
        </p:spPr>
        <p:txBody>
          <a:bodyPr/>
          <a:lstStyle/>
          <a:p>
            <a:pPr algn="l"/>
            <a:r>
              <a:rPr lang="en-US" altLang="zh-TW" dirty="0" smtClean="0"/>
              <a:t>Jenjou.hung@dila.edu.tw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0" y="163226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4217161F-1AA2-43BE-8056-D71A6FAC2885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51520" y="1628800"/>
            <a:ext cx="3888432" cy="38318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u="dotted" dirty="0" smtClean="0">
                <a:uFill>
                  <a:solidFill>
                    <a:schemeClr val="bg1">
                      <a:lumMod val="85000"/>
                    </a:schemeClr>
                  </a:solidFill>
                </a:uFill>
              </a:rPr>
              <a:t>釋玄奘 </a:t>
            </a:r>
            <a:r>
              <a:rPr lang="zh-TW" altLang="en-US" u="dotted" dirty="0" smtClean="0">
                <a:uFill>
                  <a:solidFill>
                    <a:schemeClr val="bg1">
                      <a:lumMod val="85000"/>
                    </a:schemeClr>
                  </a:solidFill>
                </a:uFill>
              </a:rPr>
              <a:t>。本名褘。姓陳氏。漢 太丘 仲弓後也。子孫徙於河南。故又為洛州緱氏人焉。祖康北齊國子博士。父慧早通經術。長八尺明眉目。拜江陵令。解纓而返。即大業末年。識者以為剋終。隱淪之候故也。兄素出家。即長捷法師也。容貌堂堂儀局瓌秀。講釋經義聯班群伍。住東都淨土寺。以奘少罹窮酷。携以將之。日授精理。</a:t>
            </a:r>
            <a:endParaRPr lang="zh-TW" altLang="en-US" u="dotted" dirty="0">
              <a:uFill>
                <a:solidFill>
                  <a:schemeClr val="bg1">
                    <a:lumMod val="85000"/>
                  </a:schemeClr>
                </a:solidFill>
              </a:u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528" y="1700808"/>
            <a:ext cx="792088" cy="3600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644008" y="1916832"/>
            <a:ext cx="37444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Person 1: </a:t>
            </a:r>
            <a:r>
              <a:rPr lang="en-US" dirty="0" err="1" smtClean="0"/>
              <a:t>Xuan</a:t>
            </a:r>
            <a:r>
              <a:rPr lang="en-US" dirty="0" smtClean="0"/>
              <a:t> Zhang</a:t>
            </a:r>
            <a:endParaRPr 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644008" y="2420888"/>
            <a:ext cx="37444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Person 2: </a:t>
            </a:r>
            <a:r>
              <a:rPr lang="en-US" dirty="0" err="1" smtClean="0"/>
              <a:t>Xuan</a:t>
            </a:r>
            <a:r>
              <a:rPr lang="en-US" dirty="0" smtClean="0"/>
              <a:t> Zhang’s father</a:t>
            </a:r>
            <a:endParaRPr 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644008" y="3212976"/>
            <a:ext cx="14401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Place:  </a:t>
            </a:r>
            <a:r>
              <a:rPr lang="zh-TW" altLang="en-US" dirty="0" smtClean="0"/>
              <a:t>河南</a:t>
            </a:r>
            <a:endParaRPr lang="en-US" dirty="0"/>
          </a:p>
        </p:txBody>
      </p:sp>
      <p:cxnSp>
        <p:nvCxnSpPr>
          <p:cNvPr id="19" name="直線單箭頭接點 18"/>
          <p:cNvCxnSpPr>
            <a:stCxn id="9" idx="3"/>
          </p:cNvCxnSpPr>
          <p:nvPr/>
        </p:nvCxnSpPr>
        <p:spPr>
          <a:xfrm>
            <a:off x="1115616" y="1880828"/>
            <a:ext cx="3456384" cy="1800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endCxn id="16" idx="1"/>
          </p:cNvCxnSpPr>
          <p:nvPr/>
        </p:nvCxnSpPr>
        <p:spPr>
          <a:xfrm flipV="1">
            <a:off x="4067944" y="2605554"/>
            <a:ext cx="576064" cy="10336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3059832" y="2492896"/>
            <a:ext cx="1512168" cy="86409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4644008" y="4293096"/>
            <a:ext cx="187220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Time:  </a:t>
            </a:r>
            <a:r>
              <a:rPr lang="zh-TW" altLang="en-US" dirty="0" smtClean="0"/>
              <a:t>大業末年</a:t>
            </a:r>
            <a:endParaRPr lang="en-US" dirty="0"/>
          </a:p>
        </p:txBody>
      </p:sp>
      <p:cxnSp>
        <p:nvCxnSpPr>
          <p:cNvPr id="26" name="直線單箭頭接點 25"/>
          <p:cNvCxnSpPr/>
          <p:nvPr/>
        </p:nvCxnSpPr>
        <p:spPr>
          <a:xfrm>
            <a:off x="3131840" y="3573016"/>
            <a:ext cx="1440160" cy="7920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向下箭號 28"/>
          <p:cNvSpPr/>
          <p:nvPr/>
        </p:nvSpPr>
        <p:spPr>
          <a:xfrm>
            <a:off x="5436096" y="5229200"/>
            <a:ext cx="21602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4860032" y="5949280"/>
            <a:ext cx="3312368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Basic Event</a:t>
            </a:r>
            <a:endParaRPr lang="en-US" sz="20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076056" y="35730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(Longitude, latitude)</a:t>
            </a:r>
            <a:endParaRPr lang="en-US" dirty="0"/>
          </a:p>
        </p:txBody>
      </p:sp>
      <p:sp>
        <p:nvSpPr>
          <p:cNvPr id="24" name="矩形 23"/>
          <p:cNvSpPr/>
          <p:nvPr/>
        </p:nvSpPr>
        <p:spPr>
          <a:xfrm>
            <a:off x="2267744" y="2132856"/>
            <a:ext cx="792088" cy="3600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/>
          <p:cNvSpPr/>
          <p:nvPr/>
        </p:nvSpPr>
        <p:spPr>
          <a:xfrm>
            <a:off x="3743908" y="2492896"/>
            <a:ext cx="396044" cy="3600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2267744" y="3356992"/>
            <a:ext cx="864096" cy="4006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9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25" grpId="0" animBg="1"/>
      <p:bldP spid="29" grpId="0" animBg="1"/>
      <p:bldP spid="30" grpId="0" animBg="1"/>
      <p:bldP spid="32" grpId="0"/>
      <p:bldP spid="24" grpId="0" animBg="1"/>
      <p:bldP spid="27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Markup of nexus points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41" y="4514188"/>
            <a:ext cx="5260193" cy="215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900779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834108" y="1704256"/>
            <a:ext cx="1538092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505500" y="5085184"/>
            <a:ext cx="231497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Person 1: </a:t>
            </a:r>
            <a:r>
              <a:rPr lang="en-US" dirty="0" err="1" smtClean="0"/>
              <a:t>Xuan</a:t>
            </a:r>
            <a:r>
              <a:rPr lang="en-US" dirty="0" smtClean="0"/>
              <a:t> Zhang</a:t>
            </a:r>
            <a:endParaRPr lang="en-US" dirty="0"/>
          </a:p>
        </p:txBody>
      </p:sp>
      <p:cxnSp>
        <p:nvCxnSpPr>
          <p:cNvPr id="9" name="直線單箭頭接點 8"/>
          <p:cNvCxnSpPr>
            <a:stCxn id="7" idx="2"/>
          </p:cNvCxnSpPr>
          <p:nvPr/>
        </p:nvCxnSpPr>
        <p:spPr>
          <a:xfrm>
            <a:off x="5603154" y="2064296"/>
            <a:ext cx="625030" cy="30208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483768" y="5094476"/>
            <a:ext cx="3888432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79512" y="44998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 Nexus Point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07504" y="508518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Person(s) </a:t>
            </a:r>
            <a:r>
              <a:rPr lang="en-US" altLang="zh-TW" i="1" dirty="0"/>
              <a:t>x</a:t>
            </a:r>
            <a:r>
              <a:rPr lang="en-US" altLang="zh-TW" dirty="0"/>
              <a:t> was/were at a certain place </a:t>
            </a:r>
            <a:r>
              <a:rPr lang="en-US" altLang="zh-TW" i="1" dirty="0"/>
              <a:t>p</a:t>
            </a:r>
            <a:r>
              <a:rPr lang="en-US" altLang="zh-TW" dirty="0"/>
              <a:t> at a certain time or period </a:t>
            </a:r>
            <a:r>
              <a:rPr lang="en-US" altLang="zh-TW" i="1" dirty="0"/>
              <a:t>t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00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DILA Authority Database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Detailed information of persons, places, dates are store in DILA Authority Database.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(</a:t>
            </a:r>
            <a:r>
              <a:rPr lang="en-US" altLang="zh-TW" dirty="0" smtClean="0">
                <a:hlinkClick r:id="rId2"/>
              </a:rPr>
              <a:t>http://authority.dila.edu.tw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Most important: DILA </a:t>
            </a:r>
            <a:r>
              <a:rPr lang="en-US" altLang="zh-TW" dirty="0"/>
              <a:t>Authority </a:t>
            </a:r>
            <a:r>
              <a:rPr lang="en-US" altLang="zh-TW" dirty="0" smtClean="0"/>
              <a:t>Database </a:t>
            </a:r>
            <a:r>
              <a:rPr lang="en-US" altLang="zh-TW" dirty="0"/>
              <a:t>provides </a:t>
            </a:r>
            <a:r>
              <a:rPr lang="en-US" altLang="zh-TW" dirty="0" smtClean="0">
                <a:solidFill>
                  <a:srgbClr val="C00000"/>
                </a:solidFill>
              </a:rPr>
              <a:t>geographical coordinates </a:t>
            </a:r>
            <a:r>
              <a:rPr lang="en-US" altLang="zh-TW" dirty="0" smtClean="0"/>
              <a:t>of historical places mentioned in </a:t>
            </a:r>
            <a:r>
              <a:rPr lang="zh-TW" altLang="en-US" dirty="0" smtClean="0"/>
              <a:t>高僧傳 </a:t>
            </a:r>
            <a:r>
              <a:rPr lang="en-US" altLang="zh-TW" dirty="0" smtClean="0"/>
              <a:t>corpus.</a:t>
            </a:r>
            <a:br>
              <a:rPr lang="en-US" altLang="zh-TW" dirty="0" smtClean="0"/>
            </a:b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438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Geographic visualization of Buddhist Biographies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17161F-1AA2-43BE-8056-D71A6FAC2885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0734" t="28070" r="1888" b="3509"/>
          <a:stretch>
            <a:fillRect/>
          </a:stretch>
        </p:blipFill>
        <p:spPr bwMode="auto">
          <a:xfrm>
            <a:off x="4355976" y="1628800"/>
            <a:ext cx="45365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字方塊 7"/>
          <p:cNvSpPr txBox="1"/>
          <p:nvPr/>
        </p:nvSpPr>
        <p:spPr>
          <a:xfrm>
            <a:off x="251520" y="1628800"/>
            <a:ext cx="3888432" cy="38318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u="dotted" dirty="0" smtClean="0">
                <a:uFill>
                  <a:solidFill>
                    <a:schemeClr val="bg1">
                      <a:lumMod val="85000"/>
                    </a:schemeClr>
                  </a:solidFill>
                </a:uFill>
              </a:rPr>
              <a:t>釋玄奘 </a:t>
            </a:r>
            <a:r>
              <a:rPr lang="zh-TW" altLang="en-US" u="dotted" dirty="0" smtClean="0">
                <a:uFill>
                  <a:solidFill>
                    <a:schemeClr val="bg1">
                      <a:lumMod val="85000"/>
                    </a:schemeClr>
                  </a:solidFill>
                </a:uFill>
              </a:rPr>
              <a:t>。本名褘。姓陳氏。漢 太丘 仲弓後也。子孫徙於河南。故又為洛州緱氏人焉。祖康北齊國子博士。父慧早通經術。長八尺明眉目。拜江陵令。解纓而返。即大業末年。識者以為剋終。隱淪之候故也。兄素出家。即長捷法師也。容貌堂堂儀局瓌秀。講釋經義聯班群伍。住東都淨土寺。以奘少罹窮酷。携以將之。日授精理。</a:t>
            </a:r>
            <a:endParaRPr lang="zh-TW" altLang="en-US" u="dotted" dirty="0">
              <a:uFill>
                <a:solidFill>
                  <a:schemeClr val="bg1">
                    <a:lumMod val="85000"/>
                  </a:schemeClr>
                </a:solidFill>
              </a:uFill>
            </a:endParaRPr>
          </a:p>
        </p:txBody>
      </p:sp>
      <p:pic>
        <p:nvPicPr>
          <p:cNvPr id="1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315" y="5661248"/>
            <a:ext cx="1057275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51520" y="566124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URL: http://buddhistinformatics.ddbc.edu.tw/biographies/gis/interface/</a:t>
            </a:r>
            <a:endParaRPr lang="zh-TW" altLang="en-US" dirty="0"/>
          </a:p>
        </p:txBody>
      </p:sp>
      <p:sp>
        <p:nvSpPr>
          <p:cNvPr id="12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44208" y="6520259"/>
            <a:ext cx="2667000" cy="365125"/>
          </a:xfrm>
        </p:spPr>
        <p:txBody>
          <a:bodyPr/>
          <a:lstStyle/>
          <a:p>
            <a:pPr algn="r"/>
            <a:fld id="{7B860161-28B5-4EF8-8ACE-D7E90E2945EF}" type="datetime1">
              <a:rPr lang="zh-TW" altLang="en-US" smtClean="0"/>
              <a:pPr algn="r"/>
              <a:t>2017/6/4</a:t>
            </a:fld>
            <a:endParaRPr lang="zh-TW" altLang="en-US" dirty="0"/>
          </a:p>
        </p:txBody>
      </p:sp>
      <p:sp>
        <p:nvSpPr>
          <p:cNvPr id="13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15013" y="6520259"/>
            <a:ext cx="5421083" cy="365125"/>
          </a:xfrm>
        </p:spPr>
        <p:txBody>
          <a:bodyPr/>
          <a:lstStyle/>
          <a:p>
            <a:pPr algn="l"/>
            <a:r>
              <a:rPr lang="en-US" altLang="zh-TW" dirty="0" smtClean="0"/>
              <a:t>Jenjou.hung@dila.edu.tw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22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dobe+Calibri">
      <a:majorFont>
        <a:latin typeface="Calibri"/>
        <a:ea typeface="Adobe 繁黑體 Std B"/>
        <a:cs typeface=""/>
      </a:majorFont>
      <a:minorFont>
        <a:latin typeface="Calibri"/>
        <a:ea typeface="Adobe 繁黑體 Std B"/>
        <a:cs typeface="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7909</TotalTime>
  <Words>1983</Words>
  <Application>Microsoft Office PowerPoint</Application>
  <PresentationFormat>如螢幕大小 (4:3)</PresentationFormat>
  <Paragraphs>262</Paragraphs>
  <Slides>39</Slides>
  <Notes>2</Notes>
  <HiddenSlides>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中庸</vt:lpstr>
      <vt:lpstr>Topic 2.  GIS Resources and Projects in DILA</vt:lpstr>
      <vt:lpstr>Outline</vt:lpstr>
      <vt:lpstr>PowerPoint 簡報</vt:lpstr>
      <vt:lpstr>PowerPoint 簡報</vt:lpstr>
      <vt:lpstr>Markup Text with TEI</vt:lpstr>
      <vt:lpstr>Indentify person/place/time/event in the text</vt:lpstr>
      <vt:lpstr>Markup of nexus points</vt:lpstr>
      <vt:lpstr>DILA Authority Database</vt:lpstr>
      <vt:lpstr>Geographic visualization of Buddhist Biographies</vt:lpstr>
      <vt:lpstr>Search using time/person/place condition </vt:lpstr>
      <vt:lpstr>PowerPoint 簡報</vt:lpstr>
      <vt:lpstr>PowerPoint 簡報</vt:lpstr>
      <vt:lpstr>Practices with 高僧傳 GIS </vt:lpstr>
      <vt:lpstr>Transform KML to PostGis</vt:lpstr>
      <vt:lpstr>Load KML data into QGIS</vt:lpstr>
      <vt:lpstr>Save Layer to Shape file</vt:lpstr>
      <vt:lpstr>pgShapeLoader Applicaion</vt:lpstr>
      <vt:lpstr>PowerPoint 簡報</vt:lpstr>
      <vt:lpstr>The Song-Dynasty Collection of Biographies of Eminent Monks  http://dev.dila.edu.tw/songgaosengzhuan/interface/</vt:lpstr>
      <vt:lpstr>PowerPoint 簡報</vt:lpstr>
      <vt:lpstr>  Buddhist Temples in Taiwan</vt:lpstr>
      <vt:lpstr>About The Dataset</vt:lpstr>
      <vt:lpstr>Browse Data of Taiwanese Temples</vt:lpstr>
      <vt:lpstr>  Buddhist Temple in Taiwan - GIS</vt:lpstr>
      <vt:lpstr>臺灣佛寺資料基本資料</vt:lpstr>
      <vt:lpstr>PowerPoint 簡報</vt:lpstr>
      <vt:lpstr>PowerPoint 簡報</vt:lpstr>
      <vt:lpstr>PowerPoint 簡報</vt:lpstr>
      <vt:lpstr>Buddhist Temple in Taiwan – Image Database</vt:lpstr>
      <vt:lpstr>Download Source Data</vt:lpstr>
      <vt:lpstr>PowerPoint 簡報</vt:lpstr>
      <vt:lpstr>PowerPoint 簡報</vt:lpstr>
      <vt:lpstr>佛學規範資料庫 Buddhist Studies Authority Databases</vt:lpstr>
      <vt:lpstr>佛學規範資料庫 Buddhist Studies Authority Databases</vt:lpstr>
      <vt:lpstr>Example of Person Authority Record</vt:lpstr>
      <vt:lpstr>Example of Time Authority</vt:lpstr>
      <vt:lpstr>PowerPoint 簡報</vt:lpstr>
      <vt:lpstr>Access Source Data</vt:lpstr>
      <vt:lpstr>Access information through Data Service API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以HTML/CSS 製作網頁之範例</dc:title>
  <dc:creator>jenjou.hung</dc:creator>
  <cp:lastModifiedBy>JenJou Hung</cp:lastModifiedBy>
  <cp:revision>280</cp:revision>
  <dcterms:created xsi:type="dcterms:W3CDTF">2013-03-01T05:42:47Z</dcterms:created>
  <dcterms:modified xsi:type="dcterms:W3CDTF">2017-06-04T03:34:09Z</dcterms:modified>
</cp:coreProperties>
</file>